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0" r:id="rId2"/>
    <p:sldMasterId id="2147483682" r:id="rId3"/>
  </p:sldMasterIdLst>
  <p:notesMasterIdLst>
    <p:notesMasterId r:id="rId26"/>
  </p:notesMasterIdLst>
  <p:handoutMasterIdLst>
    <p:handoutMasterId r:id="rId27"/>
  </p:handoutMasterIdLst>
  <p:sldIdLst>
    <p:sldId id="417" r:id="rId4"/>
    <p:sldId id="468" r:id="rId5"/>
    <p:sldId id="440" r:id="rId6"/>
    <p:sldId id="472" r:id="rId7"/>
    <p:sldId id="695" r:id="rId8"/>
    <p:sldId id="677" r:id="rId9"/>
    <p:sldId id="688" r:id="rId10"/>
    <p:sldId id="694" r:id="rId11"/>
    <p:sldId id="693" r:id="rId12"/>
    <p:sldId id="696" r:id="rId13"/>
    <p:sldId id="313" r:id="rId14"/>
    <p:sldId id="327" r:id="rId15"/>
    <p:sldId id="318" r:id="rId16"/>
    <p:sldId id="310" r:id="rId17"/>
    <p:sldId id="457" r:id="rId18"/>
    <p:sldId id="691" r:id="rId19"/>
    <p:sldId id="689" r:id="rId20"/>
    <p:sldId id="558" r:id="rId21"/>
    <p:sldId id="690" r:id="rId22"/>
    <p:sldId id="697" r:id="rId23"/>
    <p:sldId id="615" r:id="rId24"/>
    <p:sldId id="674" r:id="rId25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73" autoAdjust="0"/>
    <p:restoredTop sz="95578" autoAdjust="0"/>
  </p:normalViewPr>
  <p:slideViewPr>
    <p:cSldViewPr snapToGrid="0">
      <p:cViewPr varScale="1">
        <p:scale>
          <a:sx n="68" d="100"/>
          <a:sy n="68" d="100"/>
        </p:scale>
        <p:origin x="1146" y="60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424"/>
    </p:cViewPr>
  </p:sorterViewPr>
  <p:notesViewPr>
    <p:cSldViewPr snapToGrid="0">
      <p:cViewPr varScale="1">
        <p:scale>
          <a:sx n="57" d="100"/>
          <a:sy n="57" d="100"/>
        </p:scale>
        <p:origin x="126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Paulo\Downloads\gov-2019-4130-en-g04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rolina\Downloads\FaixaSal&#225;r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rolina\Downloads\FaixaSal&#225;rio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8.7445796086387511E-3"/>
          <c:y val="9.2238695671376367E-2"/>
          <c:w val="0.98906927548920154"/>
          <c:h val="0.90045811591182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'[gov-2019-4130-en-g041.xlsx]3.1 graph (BR)'!$D$36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6BB6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DE192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2C-4E02-B8D1-0D61561DE03C}"/>
              </c:ext>
            </c:extLst>
          </c:dPt>
          <c:dPt>
            <c:idx val="26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2C-4E02-B8D1-0D61561DE03C}"/>
              </c:ext>
            </c:extLst>
          </c:dPt>
          <c:dLbls>
            <c:dLbl>
              <c:idx val="0"/>
              <c:layout>
                <c:manualLayout>
                  <c:x val="1.0470471621135258E-2"/>
                  <c:y val="3.2979072311679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2C-4E02-B8D1-0D61561DE03C}"/>
                </c:ext>
              </c:extLst>
            </c:dLbl>
            <c:dLbl>
              <c:idx val="1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2C-4E02-B8D1-0D61561DE03C}"/>
                </c:ext>
              </c:extLst>
            </c:dLbl>
            <c:dLbl>
              <c:idx val="2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2C-4E02-B8D1-0D61561DE03C}"/>
                </c:ext>
              </c:extLst>
            </c:dLbl>
            <c:dLbl>
              <c:idx val="3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2C-4E02-B8D1-0D61561DE03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'[gov-2019-4130-en-g041.xlsx]3.1 graph (BR)'!$A$37:$A$72</c:f>
              <c:strCache>
                <c:ptCount val="36"/>
                <c:pt idx="0">
                  <c:v>NOR</c:v>
                </c:pt>
                <c:pt idx="1">
                  <c:v>SWE</c:v>
                </c:pt>
                <c:pt idx="2">
                  <c:v>DNK</c:v>
                </c:pt>
                <c:pt idx="3">
                  <c:v>FIN</c:v>
                </c:pt>
                <c:pt idx="4">
                  <c:v>LTU</c:v>
                </c:pt>
                <c:pt idx="5">
                  <c:v>FRA</c:v>
                </c:pt>
                <c:pt idx="6">
                  <c:v>EST</c:v>
                </c:pt>
                <c:pt idx="7">
                  <c:v>HUN</c:v>
                </c:pt>
                <c:pt idx="8">
                  <c:v>LVA</c:v>
                </c:pt>
                <c:pt idx="9">
                  <c:v>ISR</c:v>
                </c:pt>
                <c:pt idx="10">
                  <c:v>CAN</c:v>
                </c:pt>
                <c:pt idx="11">
                  <c:v>SVK</c:v>
                </c:pt>
                <c:pt idx="12">
                  <c:v>BEL</c:v>
                </c:pt>
                <c:pt idx="13">
                  <c:v>OECD</c:v>
                </c:pt>
                <c:pt idx="14">
                  <c:v>GRC</c:v>
                </c:pt>
                <c:pt idx="15">
                  <c:v>SVN</c:v>
                </c:pt>
                <c:pt idx="16">
                  <c:v>AUT</c:v>
                </c:pt>
                <c:pt idx="17">
                  <c:v>CZE</c:v>
                </c:pt>
                <c:pt idx="18">
                  <c:v>GBR</c:v>
                </c:pt>
                <c:pt idx="19">
                  <c:v>POL</c:v>
                </c:pt>
                <c:pt idx="20">
                  <c:v>ESP</c:v>
                </c:pt>
                <c:pt idx="21">
                  <c:v>USA</c:v>
                </c:pt>
                <c:pt idx="22">
                  <c:v>IRL</c:v>
                </c:pt>
                <c:pt idx="23">
                  <c:v>PRT</c:v>
                </c:pt>
                <c:pt idx="24">
                  <c:v>MEX</c:v>
                </c:pt>
                <c:pt idx="25">
                  <c:v>ITA</c:v>
                </c:pt>
                <c:pt idx="26">
                  <c:v>BRA</c:v>
                </c:pt>
                <c:pt idx="27">
                  <c:v>LUX</c:v>
                </c:pt>
                <c:pt idx="28">
                  <c:v>NLD</c:v>
                </c:pt>
                <c:pt idx="29">
                  <c:v>TUR</c:v>
                </c:pt>
                <c:pt idx="30">
                  <c:v>DEU</c:v>
                </c:pt>
                <c:pt idx="31">
                  <c:v>CHE</c:v>
                </c:pt>
                <c:pt idx="32">
                  <c:v>KOR</c:v>
                </c:pt>
                <c:pt idx="33">
                  <c:v>JPN</c:v>
                </c:pt>
                <c:pt idx="35">
                  <c:v>CRI</c:v>
                </c:pt>
              </c:strCache>
            </c:strRef>
          </c:cat>
          <c:val>
            <c:numRef>
              <c:f>'[gov-2019-4130-en-g041.xlsx]3.1 graph (BR)'!$D$37:$D$72</c:f>
              <c:numCache>
                <c:formatCode>0.00</c:formatCode>
                <c:ptCount val="36"/>
                <c:pt idx="0">
                  <c:v>30.336676217765021</c:v>
                </c:pt>
                <c:pt idx="1">
                  <c:v>28.834833276794441</c:v>
                </c:pt>
                <c:pt idx="2">
                  <c:v>28.02463975661729</c:v>
                </c:pt>
                <c:pt idx="3">
                  <c:v>24.292786421499287</c:v>
                </c:pt>
                <c:pt idx="4">
                  <c:v>22.162172081918197</c:v>
                </c:pt>
                <c:pt idx="5">
                  <c:v>21.908023385100933</c:v>
                </c:pt>
                <c:pt idx="6">
                  <c:v>20.966484801247059</c:v>
                </c:pt>
                <c:pt idx="7">
                  <c:v>20.575007549357341</c:v>
                </c:pt>
                <c:pt idx="8">
                  <c:v>19.925845664172282</c:v>
                </c:pt>
                <c:pt idx="9">
                  <c:v>19.716394713885347</c:v>
                </c:pt>
                <c:pt idx="10">
                  <c:v>19.378147807167011</c:v>
                </c:pt>
                <c:pt idx="11">
                  <c:v>18.686853358153591</c:v>
                </c:pt>
                <c:pt idx="12">
                  <c:v>18.196058508499</c:v>
                </c:pt>
                <c:pt idx="13">
                  <c:v>17.71114709851204</c:v>
                </c:pt>
                <c:pt idx="14">
                  <c:v>17.695710374935143</c:v>
                </c:pt>
                <c:pt idx="15">
                  <c:v>17.108867483700195</c:v>
                </c:pt>
                <c:pt idx="16">
                  <c:v>16.823949947219869</c:v>
                </c:pt>
                <c:pt idx="17">
                  <c:v>16.460622076836657</c:v>
                </c:pt>
                <c:pt idx="18">
                  <c:v>16.010520218701256</c:v>
                </c:pt>
                <c:pt idx="19">
                  <c:v>15.838185718663805</c:v>
                </c:pt>
                <c:pt idx="20">
                  <c:v>15.304319159736501</c:v>
                </c:pt>
                <c:pt idx="21">
                  <c:v>15.151495021025303</c:v>
                </c:pt>
                <c:pt idx="22">
                  <c:v>14.857785197681695</c:v>
                </c:pt>
                <c:pt idx="23">
                  <c:v>14.38494711875842</c:v>
                </c:pt>
                <c:pt idx="24">
                  <c:v>13.984917122731668</c:v>
                </c:pt>
                <c:pt idx="25">
                  <c:v>13.428283608535168</c:v>
                </c:pt>
                <c:pt idx="26">
                  <c:v>12.448512585812358</c:v>
                </c:pt>
                <c:pt idx="27">
                  <c:v>12.178325815277669</c:v>
                </c:pt>
                <c:pt idx="28">
                  <c:v>11.947680808969015</c:v>
                </c:pt>
                <c:pt idx="29">
                  <c:v>10.771222817411047</c:v>
                </c:pt>
                <c:pt idx="30">
                  <c:v>10.49041089701598</c:v>
                </c:pt>
                <c:pt idx="31">
                  <c:v>10.116594730777496</c:v>
                </c:pt>
                <c:pt idx="32">
                  <c:v>7.6977611940298534</c:v>
                </c:pt>
                <c:pt idx="33">
                  <c:v>5.8932460259848076</c:v>
                </c:pt>
                <c:pt idx="35">
                  <c:v>12.162372415468102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2C-4E02-B8D1-0D61561DE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000000"/>
        <c:axId val="174001536"/>
      </c:barChart>
      <c:catAx>
        <c:axId val="174000000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pt-BR"/>
          </a:p>
        </c:txPr>
        <c:crossAx val="174001536"/>
        <c:crosses val="autoZero"/>
        <c:auto val="1"/>
        <c:lblAlgn val="ctr"/>
        <c:lblOffset val="0"/>
        <c:tickLblSkip val="1"/>
        <c:noMultiLvlLbl val="0"/>
      </c:catAx>
      <c:valAx>
        <c:axId val="174001536"/>
        <c:scaling>
          <c:orientation val="minMax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174000000"/>
        <c:crosses val="autoZero"/>
        <c:crossBetween val="between"/>
      </c:valAx>
      <c:spPr>
        <a:solidFill>
          <a:srgbClr val="EAEAEA"/>
        </a:solidFill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CCD-4355-A6D9-39C6C5CA169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CCD-4355-A6D9-39C6C5CA169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CCD-4355-A6D9-39C6C5CA169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CCD-4355-A6D9-39C6C5CA16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Plan1!$F$9:$F$12</c:f>
              <c:strCache>
                <c:ptCount val="4"/>
                <c:pt idx="0">
                  <c:v>Até 4 SM</c:v>
                </c:pt>
                <c:pt idx="1">
                  <c:v>De 4 a 10 SM</c:v>
                </c:pt>
                <c:pt idx="2">
                  <c:v>De 10 a 20 SM</c:v>
                </c:pt>
                <c:pt idx="3">
                  <c:v>Acima de 20 SM</c:v>
                </c:pt>
              </c:strCache>
            </c:strRef>
          </c:cat>
          <c:val>
            <c:numRef>
              <c:f>Plan1!$G$9:$G$12</c:f>
              <c:numCache>
                <c:formatCode>0.0%</c:formatCode>
                <c:ptCount val="4"/>
                <c:pt idx="0">
                  <c:v>0.53085166135917283</c:v>
                </c:pt>
                <c:pt idx="1">
                  <c:v>0.33716884973485306</c:v>
                </c:pt>
                <c:pt idx="2">
                  <c:v>9.5796548780622257E-2</c:v>
                </c:pt>
                <c:pt idx="3">
                  <c:v>3.2106312824775683E-2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CD-4355-A6D9-39C6C5CA1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0981760"/>
        <c:axId val="180975872"/>
      </c:barChart>
      <c:valAx>
        <c:axId val="180975872"/>
        <c:scaling>
          <c:orientation val="minMax"/>
          <c:max val="1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180981760"/>
        <c:crosses val="autoZero"/>
        <c:crossBetween val="between"/>
      </c:valAx>
      <c:catAx>
        <c:axId val="180981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0975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0E-4810-B464-6402EA4CE6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0E-4810-B464-6402EA4CE6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0E-4810-B464-6402EA4CE6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'Família 2'!$A$70:$A$72</c:f>
              <c:strCache>
                <c:ptCount val="3"/>
                <c:pt idx="0">
                  <c:v>Demais Servidores</c:v>
                </c:pt>
                <c:pt idx="1">
                  <c:v>Profissionais da Educação Básica</c:v>
                </c:pt>
                <c:pt idx="2">
                  <c:v>Profissionais da Saúde</c:v>
                </c:pt>
              </c:strCache>
            </c:strRef>
          </c:cat>
          <c:val>
            <c:numRef>
              <c:f>'Família 2'!$C$70:$C$72</c:f>
              <c:numCache>
                <c:formatCode>0.0%</c:formatCode>
                <c:ptCount val="3"/>
                <c:pt idx="0">
                  <c:v>0.60229714811564694</c:v>
                </c:pt>
                <c:pt idx="1">
                  <c:v>0.27437229769317745</c:v>
                </c:pt>
                <c:pt idx="2">
                  <c:v>0.12333055419117568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0E-4810-B464-6402EA4CE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dirty="0">
                <a:solidFill>
                  <a:srgbClr val="002060"/>
                </a:solidFill>
              </a:rPr>
              <a:t>Participação</a:t>
            </a:r>
            <a:r>
              <a:rPr lang="pt-BR" b="1" baseline="0" dirty="0">
                <a:solidFill>
                  <a:srgbClr val="002060"/>
                </a:solidFill>
              </a:rPr>
              <a:t> das despesas por função segundo esfera de governo - 2017</a:t>
            </a:r>
            <a:endParaRPr lang="pt-BR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'Função '!$Q$39</c:f>
              <c:strCache>
                <c:ptCount val="1"/>
                <c:pt idx="0">
                  <c:v>União 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'Função '!$P$40:$P$67</c:f>
              <c:strCache>
                <c:ptCount val="28"/>
                <c:pt idx="0">
                  <c:v>Defesa Nacional </c:v>
                </c:pt>
                <c:pt idx="1">
                  <c:v>Relações Exteriores </c:v>
                </c:pt>
                <c:pt idx="2">
                  <c:v>Trabalho </c:v>
                </c:pt>
                <c:pt idx="3">
                  <c:v>Organização Agrária </c:v>
                </c:pt>
                <c:pt idx="4">
                  <c:v>Encargos Especiais </c:v>
                </c:pt>
                <c:pt idx="5">
                  <c:v>Assistência Social </c:v>
                </c:pt>
                <c:pt idx="6">
                  <c:v>Previdência Social </c:v>
                </c:pt>
                <c:pt idx="7">
                  <c:v>Indústria </c:v>
                </c:pt>
                <c:pt idx="8">
                  <c:v>Agricultura </c:v>
                </c:pt>
                <c:pt idx="9">
                  <c:v>Ciência e Tecnologia </c:v>
                </c:pt>
                <c:pt idx="10">
                  <c:v>Energia </c:v>
                </c:pt>
                <c:pt idx="11">
                  <c:v>Comunicações </c:v>
                </c:pt>
                <c:pt idx="12">
                  <c:v>Comércio e Serviços </c:v>
                </c:pt>
                <c:pt idx="13">
                  <c:v>Judiciária </c:v>
                </c:pt>
                <c:pt idx="14">
                  <c:v>Saúde </c:v>
                </c:pt>
                <c:pt idx="15">
                  <c:v>Gestão Ambiental </c:v>
                </c:pt>
                <c:pt idx="16">
                  <c:v>Educação </c:v>
                </c:pt>
                <c:pt idx="17">
                  <c:v>Transporte </c:v>
                </c:pt>
                <c:pt idx="18">
                  <c:v>Essencial à Justiça </c:v>
                </c:pt>
                <c:pt idx="19">
                  <c:v>Desporto e Lazer </c:v>
                </c:pt>
                <c:pt idx="20">
                  <c:v>Administração </c:v>
                </c:pt>
                <c:pt idx="21">
                  <c:v>Cultura </c:v>
                </c:pt>
                <c:pt idx="22">
                  <c:v>Legislativa </c:v>
                </c:pt>
                <c:pt idx="23">
                  <c:v>Direitos da Cidadania </c:v>
                </c:pt>
                <c:pt idx="24">
                  <c:v>Urbanismo </c:v>
                </c:pt>
                <c:pt idx="25">
                  <c:v>Segurança Pública </c:v>
                </c:pt>
                <c:pt idx="26">
                  <c:v>Saneamento </c:v>
                </c:pt>
                <c:pt idx="27">
                  <c:v>Habitação </c:v>
                </c:pt>
              </c:strCache>
            </c:strRef>
          </c:cat>
          <c:val>
            <c:numRef>
              <c:f>'Função '!$Q$40:$Q$67</c:f>
              <c:numCache>
                <c:formatCode>0%</c:formatCode>
                <c:ptCount val="28"/>
                <c:pt idx="0">
                  <c:v>0.99969226665488686</c:v>
                </c:pt>
                <c:pt idx="1">
                  <c:v>0.99729476385142146</c:v>
                </c:pt>
                <c:pt idx="2">
                  <c:v>0.97578773800043073</c:v>
                </c:pt>
                <c:pt idx="3">
                  <c:v>0.89249789225808684</c:v>
                </c:pt>
                <c:pt idx="4">
                  <c:v>0.88437566832945169</c:v>
                </c:pt>
                <c:pt idx="5">
                  <c:v>0.80280447490938844</c:v>
                </c:pt>
                <c:pt idx="6">
                  <c:v>0.78106617054025262</c:v>
                </c:pt>
                <c:pt idx="7">
                  <c:v>0.69032925592136096</c:v>
                </c:pt>
                <c:pt idx="8">
                  <c:v>0.6886627092554547</c:v>
                </c:pt>
                <c:pt idx="9">
                  <c:v>0.62267783962954737</c:v>
                </c:pt>
                <c:pt idx="10">
                  <c:v>0.53430245639587992</c:v>
                </c:pt>
                <c:pt idx="11">
                  <c:v>0.48118156563437153</c:v>
                </c:pt>
                <c:pt idx="12">
                  <c:v>0.43877102604102536</c:v>
                </c:pt>
                <c:pt idx="13">
                  <c:v>0.42788973229336497</c:v>
                </c:pt>
                <c:pt idx="14">
                  <c:v>0.33962784210072389</c:v>
                </c:pt>
                <c:pt idx="15">
                  <c:v>0.30395116430003588</c:v>
                </c:pt>
                <c:pt idx="16">
                  <c:v>0.27918587345685947</c:v>
                </c:pt>
                <c:pt idx="17">
                  <c:v>0.26892779834062303</c:v>
                </c:pt>
                <c:pt idx="18">
                  <c:v>0.24658719473818991</c:v>
                </c:pt>
                <c:pt idx="19">
                  <c:v>0.23961544324312742</c:v>
                </c:pt>
                <c:pt idx="20">
                  <c:v>0.22078957453659204</c:v>
                </c:pt>
                <c:pt idx="21">
                  <c:v>0.21754746079133425</c:v>
                </c:pt>
                <c:pt idx="22">
                  <c:v>0.18187409772350438</c:v>
                </c:pt>
                <c:pt idx="23">
                  <c:v>0.12112802355110353</c:v>
                </c:pt>
                <c:pt idx="24">
                  <c:v>0.11102708207166752</c:v>
                </c:pt>
                <c:pt idx="25">
                  <c:v>0.11033136152951284</c:v>
                </c:pt>
                <c:pt idx="26">
                  <c:v>5.2168550006052639E-2</c:v>
                </c:pt>
                <c:pt idx="27">
                  <c:v>1.0989795366033329E-2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6-4FAF-951F-1D5BEA093DA8}"/>
            </c:ext>
          </c:extLst>
        </c:ser>
        <c:ser>
          <c:idx val="1"/>
          <c:order val="1"/>
          <c:tx>
            <c:strRef>
              <c:f>'Função '!$R$39</c:f>
              <c:strCache>
                <c:ptCount val="1"/>
                <c:pt idx="0">
                  <c:v>Estados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'Função '!$P$40:$P$67</c:f>
              <c:strCache>
                <c:ptCount val="28"/>
                <c:pt idx="0">
                  <c:v>Defesa Nacional </c:v>
                </c:pt>
                <c:pt idx="1">
                  <c:v>Relações Exteriores </c:v>
                </c:pt>
                <c:pt idx="2">
                  <c:v>Trabalho </c:v>
                </c:pt>
                <c:pt idx="3">
                  <c:v>Organização Agrária </c:v>
                </c:pt>
                <c:pt idx="4">
                  <c:v>Encargos Especiais </c:v>
                </c:pt>
                <c:pt idx="5">
                  <c:v>Assistência Social </c:v>
                </c:pt>
                <c:pt idx="6">
                  <c:v>Previdência Social </c:v>
                </c:pt>
                <c:pt idx="7">
                  <c:v>Indústria </c:v>
                </c:pt>
                <c:pt idx="8">
                  <c:v>Agricultura </c:v>
                </c:pt>
                <c:pt idx="9">
                  <c:v>Ciência e Tecnologia </c:v>
                </c:pt>
                <c:pt idx="10">
                  <c:v>Energia </c:v>
                </c:pt>
                <c:pt idx="11">
                  <c:v>Comunicações </c:v>
                </c:pt>
                <c:pt idx="12">
                  <c:v>Comércio e Serviços </c:v>
                </c:pt>
                <c:pt idx="13">
                  <c:v>Judiciária </c:v>
                </c:pt>
                <c:pt idx="14">
                  <c:v>Saúde </c:v>
                </c:pt>
                <c:pt idx="15">
                  <c:v>Gestão Ambiental </c:v>
                </c:pt>
                <c:pt idx="16">
                  <c:v>Educação </c:v>
                </c:pt>
                <c:pt idx="17">
                  <c:v>Transporte </c:v>
                </c:pt>
                <c:pt idx="18">
                  <c:v>Essencial à Justiça </c:v>
                </c:pt>
                <c:pt idx="19">
                  <c:v>Desporto e Lazer </c:v>
                </c:pt>
                <c:pt idx="20">
                  <c:v>Administração </c:v>
                </c:pt>
                <c:pt idx="21">
                  <c:v>Cultura </c:v>
                </c:pt>
                <c:pt idx="22">
                  <c:v>Legislativa </c:v>
                </c:pt>
                <c:pt idx="23">
                  <c:v>Direitos da Cidadania </c:v>
                </c:pt>
                <c:pt idx="24">
                  <c:v>Urbanismo </c:v>
                </c:pt>
                <c:pt idx="25">
                  <c:v>Segurança Pública </c:v>
                </c:pt>
                <c:pt idx="26">
                  <c:v>Saneamento </c:v>
                </c:pt>
                <c:pt idx="27">
                  <c:v>Habitação </c:v>
                </c:pt>
              </c:strCache>
            </c:strRef>
          </c:cat>
          <c:val>
            <c:numRef>
              <c:f>'Função '!$R$40:$R$67</c:f>
              <c:numCache>
                <c:formatCode>0%</c:formatCode>
                <c:ptCount val="28"/>
                <c:pt idx="0">
                  <c:v>0</c:v>
                </c:pt>
                <c:pt idx="1">
                  <c:v>9.9969549052546128E-4</c:v>
                </c:pt>
                <c:pt idx="2">
                  <c:v>1.1834122783392104E-2</c:v>
                </c:pt>
                <c:pt idx="3">
                  <c:v>0.10377964320821269</c:v>
                </c:pt>
                <c:pt idx="4">
                  <c:v>0.10132411368912599</c:v>
                </c:pt>
                <c:pt idx="5">
                  <c:v>5.2666304132926958E-2</c:v>
                </c:pt>
                <c:pt idx="6">
                  <c:v>0.1701834959103502</c:v>
                </c:pt>
                <c:pt idx="7">
                  <c:v>0.20722218222951702</c:v>
                </c:pt>
                <c:pt idx="8">
                  <c:v>0.21474074695018078</c:v>
                </c:pt>
                <c:pt idx="9">
                  <c:v>0.35507775324375007</c:v>
                </c:pt>
                <c:pt idx="10">
                  <c:v>8.5725071373680364E-2</c:v>
                </c:pt>
                <c:pt idx="11">
                  <c:v>0.33619313865877154</c:v>
                </c:pt>
                <c:pt idx="12">
                  <c:v>0.3272305702280684</c:v>
                </c:pt>
                <c:pt idx="13">
                  <c:v>0.55059704556555533</c:v>
                </c:pt>
                <c:pt idx="14">
                  <c:v>0.27369533222771175</c:v>
                </c:pt>
                <c:pt idx="15">
                  <c:v>0.3536804649026431</c:v>
                </c:pt>
                <c:pt idx="16">
                  <c:v>0.313141352729783</c:v>
                </c:pt>
                <c:pt idx="17">
                  <c:v>0.52496606280415958</c:v>
                </c:pt>
                <c:pt idx="18">
                  <c:v>0.72652203608292254</c:v>
                </c:pt>
                <c:pt idx="19">
                  <c:v>0.18171729777427151</c:v>
                </c:pt>
                <c:pt idx="20">
                  <c:v>0.26896554885618135</c:v>
                </c:pt>
                <c:pt idx="21">
                  <c:v>0.27824146235588698</c:v>
                </c:pt>
                <c:pt idx="22">
                  <c:v>0.42025104201944347</c:v>
                </c:pt>
                <c:pt idx="23">
                  <c:v>0.8385028181454276</c:v>
                </c:pt>
                <c:pt idx="24">
                  <c:v>9.8136514731724231E-2</c:v>
                </c:pt>
                <c:pt idx="25">
                  <c:v>0.83163398491225327</c:v>
                </c:pt>
                <c:pt idx="26">
                  <c:v>0.20129255775558663</c:v>
                </c:pt>
                <c:pt idx="27">
                  <c:v>0.51664600020553353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C6-4FAF-951F-1D5BEA093DA8}"/>
            </c:ext>
          </c:extLst>
        </c:ser>
        <c:ser>
          <c:idx val="2"/>
          <c:order val="2"/>
          <c:tx>
            <c:strRef>
              <c:f>'Função '!$S$39</c:f>
              <c:strCache>
                <c:ptCount val="1"/>
                <c:pt idx="0">
                  <c:v>Municípios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'Função '!$P$40:$P$67</c:f>
              <c:strCache>
                <c:ptCount val="28"/>
                <c:pt idx="0">
                  <c:v>Defesa Nacional </c:v>
                </c:pt>
                <c:pt idx="1">
                  <c:v>Relações Exteriores </c:v>
                </c:pt>
                <c:pt idx="2">
                  <c:v>Trabalho </c:v>
                </c:pt>
                <c:pt idx="3">
                  <c:v>Organização Agrária </c:v>
                </c:pt>
                <c:pt idx="4">
                  <c:v>Encargos Especiais </c:v>
                </c:pt>
                <c:pt idx="5">
                  <c:v>Assistência Social </c:v>
                </c:pt>
                <c:pt idx="6">
                  <c:v>Previdência Social </c:v>
                </c:pt>
                <c:pt idx="7">
                  <c:v>Indústria </c:v>
                </c:pt>
                <c:pt idx="8">
                  <c:v>Agricultura </c:v>
                </c:pt>
                <c:pt idx="9">
                  <c:v>Ciência e Tecnologia </c:v>
                </c:pt>
                <c:pt idx="10">
                  <c:v>Energia </c:v>
                </c:pt>
                <c:pt idx="11">
                  <c:v>Comunicações </c:v>
                </c:pt>
                <c:pt idx="12">
                  <c:v>Comércio e Serviços </c:v>
                </c:pt>
                <c:pt idx="13">
                  <c:v>Judiciária </c:v>
                </c:pt>
                <c:pt idx="14">
                  <c:v>Saúde </c:v>
                </c:pt>
                <c:pt idx="15">
                  <c:v>Gestão Ambiental </c:v>
                </c:pt>
                <c:pt idx="16">
                  <c:v>Educação </c:v>
                </c:pt>
                <c:pt idx="17">
                  <c:v>Transporte </c:v>
                </c:pt>
                <c:pt idx="18">
                  <c:v>Essencial à Justiça </c:v>
                </c:pt>
                <c:pt idx="19">
                  <c:v>Desporto e Lazer </c:v>
                </c:pt>
                <c:pt idx="20">
                  <c:v>Administração </c:v>
                </c:pt>
                <c:pt idx="21">
                  <c:v>Cultura </c:v>
                </c:pt>
                <c:pt idx="22">
                  <c:v>Legislativa </c:v>
                </c:pt>
                <c:pt idx="23">
                  <c:v>Direitos da Cidadania </c:v>
                </c:pt>
                <c:pt idx="24">
                  <c:v>Urbanismo </c:v>
                </c:pt>
                <c:pt idx="25">
                  <c:v>Segurança Pública </c:v>
                </c:pt>
                <c:pt idx="26">
                  <c:v>Saneamento </c:v>
                </c:pt>
                <c:pt idx="27">
                  <c:v>Habitação </c:v>
                </c:pt>
              </c:strCache>
            </c:strRef>
          </c:cat>
          <c:val>
            <c:numRef>
              <c:f>'Função '!$S$40:$S$67</c:f>
              <c:numCache>
                <c:formatCode>0%</c:formatCode>
                <c:ptCount val="28"/>
                <c:pt idx="0">
                  <c:v>3.0773334511378562E-4</c:v>
                </c:pt>
                <c:pt idx="1">
                  <c:v>1.7055406580530519E-3</c:v>
                </c:pt>
                <c:pt idx="2">
                  <c:v>1.2378139216177154E-2</c:v>
                </c:pt>
                <c:pt idx="3">
                  <c:v>3.7224645337013309E-3</c:v>
                </c:pt>
                <c:pt idx="4">
                  <c:v>1.4300217981422742E-2</c:v>
                </c:pt>
                <c:pt idx="5">
                  <c:v>0.14452922095768511</c:v>
                </c:pt>
                <c:pt idx="6">
                  <c:v>4.8750333549396729E-2</c:v>
                </c:pt>
                <c:pt idx="7">
                  <c:v>0.10244856184912195</c:v>
                </c:pt>
                <c:pt idx="8">
                  <c:v>9.6596543794364276E-2</c:v>
                </c:pt>
                <c:pt idx="9">
                  <c:v>2.2244407126703815E-2</c:v>
                </c:pt>
                <c:pt idx="10">
                  <c:v>0.37997247223044128</c:v>
                </c:pt>
                <c:pt idx="11">
                  <c:v>0.18262529570685709</c:v>
                </c:pt>
                <c:pt idx="12">
                  <c:v>0.23399840373090652</c:v>
                </c:pt>
                <c:pt idx="13">
                  <c:v>2.1513222141079959E-2</c:v>
                </c:pt>
                <c:pt idx="14">
                  <c:v>0.38667682567156486</c:v>
                </c:pt>
                <c:pt idx="15">
                  <c:v>0.34236837079732202</c:v>
                </c:pt>
                <c:pt idx="16">
                  <c:v>0.40767277381335804</c:v>
                </c:pt>
                <c:pt idx="17">
                  <c:v>0.20610613885521767</c:v>
                </c:pt>
                <c:pt idx="18">
                  <c:v>2.6890769178887372E-2</c:v>
                </c:pt>
                <c:pt idx="19">
                  <c:v>0.5786672589826013</c:v>
                </c:pt>
                <c:pt idx="20">
                  <c:v>0.51024487660722662</c:v>
                </c:pt>
                <c:pt idx="21">
                  <c:v>0.50421107685277911</c:v>
                </c:pt>
                <c:pt idx="22">
                  <c:v>0.39787486025705304</c:v>
                </c:pt>
                <c:pt idx="23">
                  <c:v>4.0369158303469245E-2</c:v>
                </c:pt>
                <c:pt idx="24">
                  <c:v>0.79083640319660831</c:v>
                </c:pt>
                <c:pt idx="25">
                  <c:v>5.8034653558233326E-2</c:v>
                </c:pt>
                <c:pt idx="26">
                  <c:v>0.74653889223836112</c:v>
                </c:pt>
                <c:pt idx="27">
                  <c:v>0.47236420442843352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C6-4FAF-951F-1D5BEA093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271360"/>
        <c:axId val="161415936"/>
      </c:barChart>
      <c:catAx>
        <c:axId val="16027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1415936"/>
        <c:crosses val="autoZero"/>
        <c:auto val="1"/>
        <c:lblAlgn val="ctr"/>
        <c:lblOffset val="100"/>
        <c:noMultiLvlLbl val="0"/>
      </c:catAx>
      <c:valAx>
        <c:axId val="16141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027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7CA60-74B2-4ABE-B1A0-B8175641749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DB6FC525-1B1B-4AE0-8BC3-1A7BF159AC3F}">
      <dgm:prSet phldrT="[Texto]" custT="1"/>
      <dgm:spPr/>
      <dgm:t>
        <a:bodyPr/>
        <a:lstStyle/>
        <a:p>
          <a:r>
            <a:rPr lang="pt-BR" sz="1800" dirty="0">
              <a:cs typeface="Times New Roman" pitchFamily="18" charset="0"/>
            </a:rPr>
            <a:t>férias superior a trinta dias;</a:t>
          </a:r>
          <a:endParaRPr lang="pt-BR" sz="1800" dirty="0"/>
        </a:p>
      </dgm:t>
    </dgm:pt>
    <dgm:pt modelId="{1C286873-F00A-4DCE-9A56-AE48E61E7153}" type="parTrans" cxnId="{C69D81AF-606E-4B08-8B66-825B596F0FE8}">
      <dgm:prSet/>
      <dgm:spPr/>
      <dgm:t>
        <a:bodyPr/>
        <a:lstStyle/>
        <a:p>
          <a:endParaRPr lang="pt-BR" sz="2000"/>
        </a:p>
      </dgm:t>
    </dgm:pt>
    <dgm:pt modelId="{60D305FD-B702-4176-945C-68FF63446CA5}" type="sibTrans" cxnId="{C69D81AF-606E-4B08-8B66-825B596F0FE8}">
      <dgm:prSet/>
      <dgm:spPr/>
      <dgm:t>
        <a:bodyPr/>
        <a:lstStyle/>
        <a:p>
          <a:endParaRPr lang="pt-BR" sz="2000"/>
        </a:p>
      </dgm:t>
    </dgm:pt>
    <dgm:pt modelId="{795A726F-A887-4A76-8513-E425313D2FC4}">
      <dgm:prSet phldrT="[Texto]" custT="1"/>
      <dgm:spPr/>
      <dgm:t>
        <a:bodyPr/>
        <a:lstStyle/>
        <a:p>
          <a:r>
            <a:rPr lang="pt-BR" sz="1600" dirty="0">
              <a:cs typeface="Times New Roman" pitchFamily="18" charset="0"/>
            </a:rPr>
            <a:t>efeitos retroativos de reajustes</a:t>
          </a:r>
          <a:r>
            <a:rPr lang="pt-BR" sz="2400" dirty="0">
              <a:cs typeface="Times New Roman" pitchFamily="18" charset="0"/>
            </a:rPr>
            <a:t>; </a:t>
          </a:r>
          <a:endParaRPr lang="pt-BR" sz="2400" dirty="0"/>
        </a:p>
      </dgm:t>
    </dgm:pt>
    <dgm:pt modelId="{7DE7AC30-BA5F-453D-BED0-B6DD19D2A681}" type="parTrans" cxnId="{236A6F0D-99C8-43DF-A862-DB0FB9D61049}">
      <dgm:prSet/>
      <dgm:spPr/>
      <dgm:t>
        <a:bodyPr/>
        <a:lstStyle/>
        <a:p>
          <a:endParaRPr lang="pt-BR" sz="2000"/>
        </a:p>
      </dgm:t>
    </dgm:pt>
    <dgm:pt modelId="{F5DF78E3-BCDE-4E94-A8EB-C1AAEE00E276}" type="sibTrans" cxnId="{236A6F0D-99C8-43DF-A862-DB0FB9D61049}">
      <dgm:prSet/>
      <dgm:spPr/>
      <dgm:t>
        <a:bodyPr/>
        <a:lstStyle/>
        <a:p>
          <a:endParaRPr lang="pt-BR" sz="2000"/>
        </a:p>
      </dgm:t>
    </dgm:pt>
    <dgm:pt modelId="{BBFFA302-DFC5-4612-A640-0D557EABCE12}">
      <dgm:prSet phldrT="[Texto]" custT="1"/>
      <dgm:spPr/>
      <dgm:t>
        <a:bodyPr/>
        <a:lstStyle/>
        <a:p>
          <a:r>
            <a:rPr lang="pt-BR" sz="1400" dirty="0">
              <a:cs typeface="Times New Roman" pitchFamily="18" charset="0"/>
            </a:rPr>
            <a:t>licenças decorrentes de tempo de serviço, ressalvada licença para fins de capacitação</a:t>
          </a:r>
          <a:r>
            <a:rPr lang="pt-BR" sz="1800" dirty="0">
              <a:cs typeface="Times New Roman" pitchFamily="18" charset="0"/>
            </a:rPr>
            <a:t>; </a:t>
          </a:r>
          <a:endParaRPr lang="pt-BR" sz="1800" dirty="0"/>
        </a:p>
      </dgm:t>
    </dgm:pt>
    <dgm:pt modelId="{FDD1EC7E-B982-47BD-9641-DF980328ED8D}" type="parTrans" cxnId="{3F5D1AD5-0A66-4588-850A-160821EEF397}">
      <dgm:prSet/>
      <dgm:spPr/>
      <dgm:t>
        <a:bodyPr/>
        <a:lstStyle/>
        <a:p>
          <a:endParaRPr lang="pt-BR" sz="2000"/>
        </a:p>
      </dgm:t>
    </dgm:pt>
    <dgm:pt modelId="{37A10B49-6EFF-4B37-A7E1-053F4D117FAC}" type="sibTrans" cxnId="{3F5D1AD5-0A66-4588-850A-160821EEF397}">
      <dgm:prSet/>
      <dgm:spPr/>
      <dgm:t>
        <a:bodyPr/>
        <a:lstStyle/>
        <a:p>
          <a:endParaRPr lang="pt-BR" sz="2000"/>
        </a:p>
      </dgm:t>
    </dgm:pt>
    <dgm:pt modelId="{7C93EE32-4973-40A1-9170-3B91173950A4}">
      <dgm:prSet phldrT="[Texto]" custT="1"/>
      <dgm:spPr/>
      <dgm:t>
        <a:bodyPr/>
        <a:lstStyle/>
        <a:p>
          <a:r>
            <a:rPr lang="pt-BR" sz="1400" dirty="0">
              <a:cs typeface="Times New Roman" pitchFamily="18" charset="0"/>
            </a:rPr>
            <a:t>redução de jornada sem redução de remuneração, exceto se decorrente de limitação de saúde; </a:t>
          </a:r>
          <a:endParaRPr lang="pt-BR" sz="1400" dirty="0"/>
        </a:p>
      </dgm:t>
    </dgm:pt>
    <dgm:pt modelId="{0916DA7F-9BF5-4823-8997-7604A29EE288}" type="parTrans" cxnId="{3CB89660-B645-48F2-8D13-49AE238F5017}">
      <dgm:prSet/>
      <dgm:spPr/>
      <dgm:t>
        <a:bodyPr/>
        <a:lstStyle/>
        <a:p>
          <a:endParaRPr lang="pt-BR" sz="2000"/>
        </a:p>
      </dgm:t>
    </dgm:pt>
    <dgm:pt modelId="{AE21A8D0-D118-499F-ABB7-4699015D7117}" type="sibTrans" cxnId="{3CB89660-B645-48F2-8D13-49AE238F5017}">
      <dgm:prSet/>
      <dgm:spPr/>
      <dgm:t>
        <a:bodyPr/>
        <a:lstStyle/>
        <a:p>
          <a:endParaRPr lang="pt-BR" sz="2000"/>
        </a:p>
      </dgm:t>
    </dgm:pt>
    <dgm:pt modelId="{9C514D4C-103F-454B-B1CE-4CDE0D5A368F}">
      <dgm:prSet phldrT="[Texto]" custT="1"/>
      <dgm:spPr/>
      <dgm:t>
        <a:bodyPr/>
        <a:lstStyle/>
        <a:p>
          <a:r>
            <a:rPr lang="pt-BR" sz="1400" dirty="0">
              <a:cs typeface="Times New Roman" pitchFamily="18" charset="0"/>
            </a:rPr>
            <a:t>aposentadoria compulsória como modalidade de punição; </a:t>
          </a:r>
          <a:endParaRPr lang="pt-BR" sz="1400" dirty="0"/>
        </a:p>
      </dgm:t>
    </dgm:pt>
    <dgm:pt modelId="{276B521F-1FC0-44BD-8F17-6A26ADF07A8A}" type="parTrans" cxnId="{B9A95A24-84FA-4D6C-B3DC-6533C70A112B}">
      <dgm:prSet/>
      <dgm:spPr/>
      <dgm:t>
        <a:bodyPr/>
        <a:lstStyle/>
        <a:p>
          <a:endParaRPr lang="pt-BR" sz="2000"/>
        </a:p>
      </dgm:t>
    </dgm:pt>
    <dgm:pt modelId="{1DF47048-5475-41F8-BF41-3AE4647520C7}" type="sibTrans" cxnId="{B9A95A24-84FA-4D6C-B3DC-6533C70A112B}">
      <dgm:prSet/>
      <dgm:spPr/>
      <dgm:t>
        <a:bodyPr/>
        <a:lstStyle/>
        <a:p>
          <a:endParaRPr lang="pt-BR" sz="2000"/>
        </a:p>
      </dgm:t>
    </dgm:pt>
    <dgm:pt modelId="{FABC6012-DC6B-4442-BEB7-B904A9EFDD6E}">
      <dgm:prSet phldrT="[Texto]" custT="1"/>
      <dgm:spPr/>
      <dgm:t>
        <a:bodyPr/>
        <a:lstStyle/>
        <a:p>
          <a:r>
            <a:rPr lang="pt-BR" sz="1400" dirty="0">
              <a:cs typeface="Times New Roman" pitchFamily="18" charset="0"/>
            </a:rPr>
            <a:t>adicional ou indenização por substituição, ressalvada a efetiva substituição; </a:t>
          </a:r>
          <a:endParaRPr lang="pt-BR" sz="1400" dirty="0"/>
        </a:p>
      </dgm:t>
    </dgm:pt>
    <dgm:pt modelId="{DFB1D669-3515-47FF-9B51-019E24F80060}" type="parTrans" cxnId="{99B683D7-13C5-4565-B221-564E0AE15347}">
      <dgm:prSet/>
      <dgm:spPr/>
      <dgm:t>
        <a:bodyPr/>
        <a:lstStyle/>
        <a:p>
          <a:endParaRPr lang="pt-BR" sz="2000"/>
        </a:p>
      </dgm:t>
    </dgm:pt>
    <dgm:pt modelId="{58B9BDB7-22B0-4A75-AB86-A5558C4C450E}" type="sibTrans" cxnId="{99B683D7-13C5-4565-B221-564E0AE15347}">
      <dgm:prSet/>
      <dgm:spPr/>
      <dgm:t>
        <a:bodyPr/>
        <a:lstStyle/>
        <a:p>
          <a:endParaRPr lang="pt-BR" sz="2000"/>
        </a:p>
      </dgm:t>
    </dgm:pt>
    <dgm:pt modelId="{E757F698-B7DC-4052-B6A6-0C7C5D4F4577}">
      <dgm:prSet phldrT="[Texto]" custT="1"/>
      <dgm:spPr/>
      <dgm:t>
        <a:bodyPr/>
        <a:lstStyle/>
        <a:p>
          <a:r>
            <a:rPr lang="pt-BR" sz="1600" dirty="0">
              <a:cs typeface="Times New Roman" pitchFamily="18" charset="0"/>
            </a:rPr>
            <a:t>evolução na carreira baseada exclusivamente em tempo de serviço; </a:t>
          </a:r>
          <a:endParaRPr lang="pt-BR" sz="1600" dirty="0"/>
        </a:p>
      </dgm:t>
    </dgm:pt>
    <dgm:pt modelId="{4F847991-5F1B-476A-BCE8-AB26AC3DAA8B}" type="parTrans" cxnId="{E490B7E7-FEA0-4416-A993-4F30FCE3CACC}">
      <dgm:prSet/>
      <dgm:spPr/>
      <dgm:t>
        <a:bodyPr/>
        <a:lstStyle/>
        <a:p>
          <a:endParaRPr lang="pt-BR" sz="2000"/>
        </a:p>
      </dgm:t>
    </dgm:pt>
    <dgm:pt modelId="{043BC91D-63D5-4102-B13F-CF1336B3021A}" type="sibTrans" cxnId="{E490B7E7-FEA0-4416-A993-4F30FCE3CACC}">
      <dgm:prSet/>
      <dgm:spPr/>
      <dgm:t>
        <a:bodyPr/>
        <a:lstStyle/>
        <a:p>
          <a:endParaRPr lang="pt-BR" sz="2000"/>
        </a:p>
      </dgm:t>
    </dgm:pt>
    <dgm:pt modelId="{24DC0617-DC7D-4396-AEA8-46C9E00C4842}">
      <dgm:prSet phldrT="[Texto]" custT="1"/>
      <dgm:spPr/>
      <dgm:t>
        <a:bodyPr/>
        <a:lstStyle/>
        <a:p>
          <a:r>
            <a:rPr lang="pt-BR" sz="1800" dirty="0">
              <a:cs typeface="Times New Roman" pitchFamily="18" charset="0"/>
            </a:rPr>
            <a:t>adicionais por tempo de serviço;  </a:t>
          </a:r>
          <a:endParaRPr lang="pt-BR" sz="1800" dirty="0"/>
        </a:p>
      </dgm:t>
    </dgm:pt>
    <dgm:pt modelId="{761CA806-8B85-4E97-9143-6F877B1CF68C}" type="parTrans" cxnId="{10820149-38D9-4BB2-914A-37DF18AAFAAA}">
      <dgm:prSet/>
      <dgm:spPr/>
      <dgm:t>
        <a:bodyPr/>
        <a:lstStyle/>
        <a:p>
          <a:endParaRPr lang="pt-BR" sz="2000"/>
        </a:p>
      </dgm:t>
    </dgm:pt>
    <dgm:pt modelId="{7FCB0B79-9CBD-4D38-9830-3DDDBCD2CEE3}" type="sibTrans" cxnId="{10820149-38D9-4BB2-914A-37DF18AAFAAA}">
      <dgm:prSet/>
      <dgm:spPr/>
      <dgm:t>
        <a:bodyPr/>
        <a:lstStyle/>
        <a:p>
          <a:endParaRPr lang="pt-BR" sz="2000"/>
        </a:p>
      </dgm:t>
    </dgm:pt>
    <dgm:pt modelId="{1939A39E-2DF4-4E97-A205-00DBD0C8E041}">
      <dgm:prSet phldrT="[Texto]" custT="1"/>
      <dgm:spPr/>
      <dgm:t>
        <a:bodyPr/>
        <a:lstStyle/>
        <a:p>
          <a:r>
            <a:rPr lang="pt-BR" sz="1600" dirty="0"/>
            <a:t>parcelas indenizatórias sem previsão de requisitos e valores em lei, </a:t>
          </a:r>
        </a:p>
      </dgm:t>
    </dgm:pt>
    <dgm:pt modelId="{CC8BEC8E-083D-41A0-8940-794B85988D05}" type="parTrans" cxnId="{FD2B2BC8-C4FC-413F-AC1F-2A5956CB1619}">
      <dgm:prSet/>
      <dgm:spPr/>
      <dgm:t>
        <a:bodyPr/>
        <a:lstStyle/>
        <a:p>
          <a:endParaRPr lang="pt-BR" sz="2000"/>
        </a:p>
      </dgm:t>
    </dgm:pt>
    <dgm:pt modelId="{685EB416-B0FD-469D-BB46-8D49DAD3E65B}" type="sibTrans" cxnId="{FD2B2BC8-C4FC-413F-AC1F-2A5956CB1619}">
      <dgm:prSet/>
      <dgm:spPr/>
      <dgm:t>
        <a:bodyPr/>
        <a:lstStyle/>
        <a:p>
          <a:endParaRPr lang="pt-BR" sz="2000"/>
        </a:p>
      </dgm:t>
    </dgm:pt>
    <dgm:pt modelId="{9AFD9307-DED7-4409-951C-D4FF5190ECF8}">
      <dgm:prSet phldrT="[Texto]" custT="1"/>
      <dgm:spPr/>
      <dgm:t>
        <a:bodyPr/>
        <a:lstStyle/>
        <a:p>
          <a:r>
            <a:rPr lang="pt-BR" sz="1400" dirty="0">
              <a:cs typeface="Times New Roman" pitchFamily="18" charset="0"/>
            </a:rPr>
            <a:t>incorporação, total ou parcial, da remuneração de cargos ocupados ao cargo efetivo ou emprego</a:t>
          </a:r>
          <a:r>
            <a:rPr lang="pt-BR" sz="1600" dirty="0">
              <a:cs typeface="Times New Roman" pitchFamily="18" charset="0"/>
            </a:rPr>
            <a:t> permanente</a:t>
          </a:r>
          <a:endParaRPr lang="pt-BR" sz="1600" dirty="0"/>
        </a:p>
      </dgm:t>
    </dgm:pt>
    <dgm:pt modelId="{BEE00FD6-F167-4F44-8B9D-CD531C96F306}" type="parTrans" cxnId="{DE1BAB1C-6E3E-4D05-A9B5-302C050C0894}">
      <dgm:prSet/>
      <dgm:spPr/>
      <dgm:t>
        <a:bodyPr/>
        <a:lstStyle/>
        <a:p>
          <a:endParaRPr lang="pt-BR" sz="2000"/>
        </a:p>
      </dgm:t>
    </dgm:pt>
    <dgm:pt modelId="{86932694-854E-4E23-AF4E-0F621A1B2D56}" type="sibTrans" cxnId="{DE1BAB1C-6E3E-4D05-A9B5-302C050C0894}">
      <dgm:prSet/>
      <dgm:spPr/>
      <dgm:t>
        <a:bodyPr/>
        <a:lstStyle/>
        <a:p>
          <a:endParaRPr lang="pt-BR" sz="2000"/>
        </a:p>
      </dgm:t>
    </dgm:pt>
    <dgm:pt modelId="{3F0EF5BB-9241-4D66-8C92-16169BDFD01A}" type="pres">
      <dgm:prSet presAssocID="{E057CA60-74B2-4ABE-B1A0-B81756417497}" presName="diagram" presStyleCnt="0">
        <dgm:presLayoutVars>
          <dgm:dir/>
          <dgm:resizeHandles val="exact"/>
        </dgm:presLayoutVars>
      </dgm:prSet>
      <dgm:spPr/>
    </dgm:pt>
    <dgm:pt modelId="{C21AED97-492C-4DD7-9AD1-0BD49F1F61EC}" type="pres">
      <dgm:prSet presAssocID="{DB6FC525-1B1B-4AE0-8BC3-1A7BF159AC3F}" presName="node" presStyleLbl="node1" presStyleIdx="0" presStyleCnt="10">
        <dgm:presLayoutVars>
          <dgm:bulletEnabled val="1"/>
        </dgm:presLayoutVars>
      </dgm:prSet>
      <dgm:spPr/>
    </dgm:pt>
    <dgm:pt modelId="{C5E00903-EC43-4183-A21E-53B23B731AFC}" type="pres">
      <dgm:prSet presAssocID="{60D305FD-B702-4176-945C-68FF63446CA5}" presName="sibTrans" presStyleCnt="0"/>
      <dgm:spPr/>
    </dgm:pt>
    <dgm:pt modelId="{F4607B6F-DB08-4C80-8542-8755D02D340F}" type="pres">
      <dgm:prSet presAssocID="{24DC0617-DC7D-4396-AEA8-46C9E00C4842}" presName="node" presStyleLbl="node1" presStyleIdx="1" presStyleCnt="10">
        <dgm:presLayoutVars>
          <dgm:bulletEnabled val="1"/>
        </dgm:presLayoutVars>
      </dgm:prSet>
      <dgm:spPr/>
    </dgm:pt>
    <dgm:pt modelId="{8E796484-6823-43C2-A8DE-A284A7DBF044}" type="pres">
      <dgm:prSet presAssocID="{7FCB0B79-9CBD-4D38-9830-3DDDBCD2CEE3}" presName="sibTrans" presStyleCnt="0"/>
      <dgm:spPr/>
    </dgm:pt>
    <dgm:pt modelId="{D649D492-9C58-458A-B5F1-B844BC39904E}" type="pres">
      <dgm:prSet presAssocID="{795A726F-A887-4A76-8513-E425313D2FC4}" presName="node" presStyleLbl="node1" presStyleIdx="2" presStyleCnt="10">
        <dgm:presLayoutVars>
          <dgm:bulletEnabled val="1"/>
        </dgm:presLayoutVars>
      </dgm:prSet>
      <dgm:spPr/>
    </dgm:pt>
    <dgm:pt modelId="{3C8359CD-6D01-480F-8E97-AB8635EB55DE}" type="pres">
      <dgm:prSet presAssocID="{F5DF78E3-BCDE-4E94-A8EB-C1AAEE00E276}" presName="sibTrans" presStyleCnt="0"/>
      <dgm:spPr/>
    </dgm:pt>
    <dgm:pt modelId="{8510DC72-230A-42B9-86FA-7C02E9CDD103}" type="pres">
      <dgm:prSet presAssocID="{BBFFA302-DFC5-4612-A640-0D557EABCE12}" presName="node" presStyleLbl="node1" presStyleIdx="3" presStyleCnt="10">
        <dgm:presLayoutVars>
          <dgm:bulletEnabled val="1"/>
        </dgm:presLayoutVars>
      </dgm:prSet>
      <dgm:spPr/>
    </dgm:pt>
    <dgm:pt modelId="{CD2A56E0-2D5B-4FF2-8FB0-B26D2C90B366}" type="pres">
      <dgm:prSet presAssocID="{37A10B49-6EFF-4B37-A7E1-053F4D117FAC}" presName="sibTrans" presStyleCnt="0"/>
      <dgm:spPr/>
    </dgm:pt>
    <dgm:pt modelId="{A560D81E-B2E4-4A07-BA29-8F49ED4FED8C}" type="pres">
      <dgm:prSet presAssocID="{7C93EE32-4973-40A1-9170-3B91173950A4}" presName="node" presStyleLbl="node1" presStyleIdx="4" presStyleCnt="10">
        <dgm:presLayoutVars>
          <dgm:bulletEnabled val="1"/>
        </dgm:presLayoutVars>
      </dgm:prSet>
      <dgm:spPr/>
    </dgm:pt>
    <dgm:pt modelId="{CB0080F0-C448-43D2-90AD-F8F325027B64}" type="pres">
      <dgm:prSet presAssocID="{AE21A8D0-D118-499F-ABB7-4699015D7117}" presName="sibTrans" presStyleCnt="0"/>
      <dgm:spPr/>
    </dgm:pt>
    <dgm:pt modelId="{40000810-5BBB-4759-BA94-4CDC0622450B}" type="pres">
      <dgm:prSet presAssocID="{9C514D4C-103F-454B-B1CE-4CDE0D5A368F}" presName="node" presStyleLbl="node1" presStyleIdx="5" presStyleCnt="10">
        <dgm:presLayoutVars>
          <dgm:bulletEnabled val="1"/>
        </dgm:presLayoutVars>
      </dgm:prSet>
      <dgm:spPr/>
    </dgm:pt>
    <dgm:pt modelId="{C3B5B6E5-0A6B-4BD6-97BA-D03AC7878252}" type="pres">
      <dgm:prSet presAssocID="{1DF47048-5475-41F8-BF41-3AE4647520C7}" presName="sibTrans" presStyleCnt="0"/>
      <dgm:spPr/>
    </dgm:pt>
    <dgm:pt modelId="{6E91C312-ECC5-4EE8-9EEF-C622F64FF659}" type="pres">
      <dgm:prSet presAssocID="{FABC6012-DC6B-4442-BEB7-B904A9EFDD6E}" presName="node" presStyleLbl="node1" presStyleIdx="6" presStyleCnt="10">
        <dgm:presLayoutVars>
          <dgm:bulletEnabled val="1"/>
        </dgm:presLayoutVars>
      </dgm:prSet>
      <dgm:spPr/>
    </dgm:pt>
    <dgm:pt modelId="{EF7B61AE-7F81-45E6-BF8B-5BDF7C9B417A}" type="pres">
      <dgm:prSet presAssocID="{58B9BDB7-22B0-4A75-AB86-A5558C4C450E}" presName="sibTrans" presStyleCnt="0"/>
      <dgm:spPr/>
    </dgm:pt>
    <dgm:pt modelId="{3CFD2A51-DA7B-4CEC-A45F-3256374AC0EA}" type="pres">
      <dgm:prSet presAssocID="{E757F698-B7DC-4052-B6A6-0C7C5D4F4577}" presName="node" presStyleLbl="node1" presStyleIdx="7" presStyleCnt="10">
        <dgm:presLayoutVars>
          <dgm:bulletEnabled val="1"/>
        </dgm:presLayoutVars>
      </dgm:prSet>
      <dgm:spPr/>
    </dgm:pt>
    <dgm:pt modelId="{6B3588B4-E256-4569-8239-85F70FA1B209}" type="pres">
      <dgm:prSet presAssocID="{043BC91D-63D5-4102-B13F-CF1336B3021A}" presName="sibTrans" presStyleCnt="0"/>
      <dgm:spPr/>
    </dgm:pt>
    <dgm:pt modelId="{87C31326-20C9-4A39-B609-A075E508D779}" type="pres">
      <dgm:prSet presAssocID="{1939A39E-2DF4-4E97-A205-00DBD0C8E041}" presName="node" presStyleLbl="node1" presStyleIdx="8" presStyleCnt="10" custLinFactX="-4398" custLinFactNeighborX="-100000" custLinFactNeighborY="-2148">
        <dgm:presLayoutVars>
          <dgm:bulletEnabled val="1"/>
        </dgm:presLayoutVars>
      </dgm:prSet>
      <dgm:spPr/>
    </dgm:pt>
    <dgm:pt modelId="{AF7ABFF6-00A4-413B-B66C-5CD51477CA48}" type="pres">
      <dgm:prSet presAssocID="{685EB416-B0FD-469D-BB46-8D49DAD3E65B}" presName="sibTrans" presStyleCnt="0"/>
      <dgm:spPr/>
    </dgm:pt>
    <dgm:pt modelId="{A8D4C727-1C0B-4433-AAD9-7CA93FEE3AD1}" type="pres">
      <dgm:prSet presAssocID="{9AFD9307-DED7-4409-951C-D4FF5190ECF8}" presName="node" presStyleLbl="node1" presStyleIdx="9" presStyleCnt="10" custScaleX="102823" custLinFactX="-1820" custLinFactNeighborX="-100000" custLinFactNeighborY="-3222">
        <dgm:presLayoutVars>
          <dgm:bulletEnabled val="1"/>
        </dgm:presLayoutVars>
      </dgm:prSet>
      <dgm:spPr/>
    </dgm:pt>
  </dgm:ptLst>
  <dgm:cxnLst>
    <dgm:cxn modelId="{236A6F0D-99C8-43DF-A862-DB0FB9D61049}" srcId="{E057CA60-74B2-4ABE-B1A0-B81756417497}" destId="{795A726F-A887-4A76-8513-E425313D2FC4}" srcOrd="2" destOrd="0" parTransId="{7DE7AC30-BA5F-453D-BED0-B6DD19D2A681}" sibTransId="{F5DF78E3-BCDE-4E94-A8EB-C1AAEE00E276}"/>
    <dgm:cxn modelId="{DE1BAB1C-6E3E-4D05-A9B5-302C050C0894}" srcId="{E057CA60-74B2-4ABE-B1A0-B81756417497}" destId="{9AFD9307-DED7-4409-951C-D4FF5190ECF8}" srcOrd="9" destOrd="0" parTransId="{BEE00FD6-F167-4F44-8B9D-CD531C96F306}" sibTransId="{86932694-854E-4E23-AF4E-0F621A1B2D56}"/>
    <dgm:cxn modelId="{B9A95A24-84FA-4D6C-B3DC-6533C70A112B}" srcId="{E057CA60-74B2-4ABE-B1A0-B81756417497}" destId="{9C514D4C-103F-454B-B1CE-4CDE0D5A368F}" srcOrd="5" destOrd="0" parTransId="{276B521F-1FC0-44BD-8F17-6A26ADF07A8A}" sibTransId="{1DF47048-5475-41F8-BF41-3AE4647520C7}"/>
    <dgm:cxn modelId="{960EA524-34C6-494E-8FBE-B791903AEB50}" type="presOf" srcId="{BBFFA302-DFC5-4612-A640-0D557EABCE12}" destId="{8510DC72-230A-42B9-86FA-7C02E9CDD103}" srcOrd="0" destOrd="0" presId="urn:microsoft.com/office/officeart/2005/8/layout/default"/>
    <dgm:cxn modelId="{3CB89660-B645-48F2-8D13-49AE238F5017}" srcId="{E057CA60-74B2-4ABE-B1A0-B81756417497}" destId="{7C93EE32-4973-40A1-9170-3B91173950A4}" srcOrd="4" destOrd="0" parTransId="{0916DA7F-9BF5-4823-8997-7604A29EE288}" sibTransId="{AE21A8D0-D118-499F-ABB7-4699015D7117}"/>
    <dgm:cxn modelId="{0F637943-C3C3-40F8-9098-AC0672788DBE}" type="presOf" srcId="{E057CA60-74B2-4ABE-B1A0-B81756417497}" destId="{3F0EF5BB-9241-4D66-8C92-16169BDFD01A}" srcOrd="0" destOrd="0" presId="urn:microsoft.com/office/officeart/2005/8/layout/default"/>
    <dgm:cxn modelId="{10820149-38D9-4BB2-914A-37DF18AAFAAA}" srcId="{E057CA60-74B2-4ABE-B1A0-B81756417497}" destId="{24DC0617-DC7D-4396-AEA8-46C9E00C4842}" srcOrd="1" destOrd="0" parTransId="{761CA806-8B85-4E97-9143-6F877B1CF68C}" sibTransId="{7FCB0B79-9CBD-4D38-9830-3DDDBCD2CEE3}"/>
    <dgm:cxn modelId="{0405A049-3A77-43DD-801D-EC8E051D5336}" type="presOf" srcId="{24DC0617-DC7D-4396-AEA8-46C9E00C4842}" destId="{F4607B6F-DB08-4C80-8542-8755D02D340F}" srcOrd="0" destOrd="0" presId="urn:microsoft.com/office/officeart/2005/8/layout/default"/>
    <dgm:cxn modelId="{64D46273-DEEB-44EC-A664-7957BE353302}" type="presOf" srcId="{9C514D4C-103F-454B-B1CE-4CDE0D5A368F}" destId="{40000810-5BBB-4759-BA94-4CDC0622450B}" srcOrd="0" destOrd="0" presId="urn:microsoft.com/office/officeart/2005/8/layout/default"/>
    <dgm:cxn modelId="{2B946855-63B7-4A8E-B205-FCAED9E78BC5}" type="presOf" srcId="{7C93EE32-4973-40A1-9170-3B91173950A4}" destId="{A560D81E-B2E4-4A07-BA29-8F49ED4FED8C}" srcOrd="0" destOrd="0" presId="urn:microsoft.com/office/officeart/2005/8/layout/default"/>
    <dgm:cxn modelId="{75BA9875-4D08-4FCB-8F89-8C385504025F}" type="presOf" srcId="{DB6FC525-1B1B-4AE0-8BC3-1A7BF159AC3F}" destId="{C21AED97-492C-4DD7-9AD1-0BD49F1F61EC}" srcOrd="0" destOrd="0" presId="urn:microsoft.com/office/officeart/2005/8/layout/default"/>
    <dgm:cxn modelId="{70757F97-3A86-46C9-B387-805EB3BF3714}" type="presOf" srcId="{E757F698-B7DC-4052-B6A6-0C7C5D4F4577}" destId="{3CFD2A51-DA7B-4CEC-A45F-3256374AC0EA}" srcOrd="0" destOrd="0" presId="urn:microsoft.com/office/officeart/2005/8/layout/default"/>
    <dgm:cxn modelId="{C69D81AF-606E-4B08-8B66-825B596F0FE8}" srcId="{E057CA60-74B2-4ABE-B1A0-B81756417497}" destId="{DB6FC525-1B1B-4AE0-8BC3-1A7BF159AC3F}" srcOrd="0" destOrd="0" parTransId="{1C286873-F00A-4DCE-9A56-AE48E61E7153}" sibTransId="{60D305FD-B702-4176-945C-68FF63446CA5}"/>
    <dgm:cxn modelId="{D86D25BA-ED73-494D-9DD5-21CCEB6F7B3B}" type="presOf" srcId="{1939A39E-2DF4-4E97-A205-00DBD0C8E041}" destId="{87C31326-20C9-4A39-B609-A075E508D779}" srcOrd="0" destOrd="0" presId="urn:microsoft.com/office/officeart/2005/8/layout/default"/>
    <dgm:cxn modelId="{D3F6CDBA-E37B-47EF-9B18-9379603A91E3}" type="presOf" srcId="{795A726F-A887-4A76-8513-E425313D2FC4}" destId="{D649D492-9C58-458A-B5F1-B844BC39904E}" srcOrd="0" destOrd="0" presId="urn:microsoft.com/office/officeart/2005/8/layout/default"/>
    <dgm:cxn modelId="{FD2B2BC8-C4FC-413F-AC1F-2A5956CB1619}" srcId="{E057CA60-74B2-4ABE-B1A0-B81756417497}" destId="{1939A39E-2DF4-4E97-A205-00DBD0C8E041}" srcOrd="8" destOrd="0" parTransId="{CC8BEC8E-083D-41A0-8940-794B85988D05}" sibTransId="{685EB416-B0FD-469D-BB46-8D49DAD3E65B}"/>
    <dgm:cxn modelId="{3F5D1AD5-0A66-4588-850A-160821EEF397}" srcId="{E057CA60-74B2-4ABE-B1A0-B81756417497}" destId="{BBFFA302-DFC5-4612-A640-0D557EABCE12}" srcOrd="3" destOrd="0" parTransId="{FDD1EC7E-B982-47BD-9641-DF980328ED8D}" sibTransId="{37A10B49-6EFF-4B37-A7E1-053F4D117FAC}"/>
    <dgm:cxn modelId="{2004CDD6-1700-4272-9857-F14682BED54C}" type="presOf" srcId="{9AFD9307-DED7-4409-951C-D4FF5190ECF8}" destId="{A8D4C727-1C0B-4433-AAD9-7CA93FEE3AD1}" srcOrd="0" destOrd="0" presId="urn:microsoft.com/office/officeart/2005/8/layout/default"/>
    <dgm:cxn modelId="{99B683D7-13C5-4565-B221-564E0AE15347}" srcId="{E057CA60-74B2-4ABE-B1A0-B81756417497}" destId="{FABC6012-DC6B-4442-BEB7-B904A9EFDD6E}" srcOrd="6" destOrd="0" parTransId="{DFB1D669-3515-47FF-9B51-019E24F80060}" sibTransId="{58B9BDB7-22B0-4A75-AB86-A5558C4C450E}"/>
    <dgm:cxn modelId="{E490B7E7-FEA0-4416-A993-4F30FCE3CACC}" srcId="{E057CA60-74B2-4ABE-B1A0-B81756417497}" destId="{E757F698-B7DC-4052-B6A6-0C7C5D4F4577}" srcOrd="7" destOrd="0" parTransId="{4F847991-5F1B-476A-BCE8-AB26AC3DAA8B}" sibTransId="{043BC91D-63D5-4102-B13F-CF1336B3021A}"/>
    <dgm:cxn modelId="{A2C9B1F9-3972-4BCA-9053-83A40AA6E78D}" type="presOf" srcId="{FABC6012-DC6B-4442-BEB7-B904A9EFDD6E}" destId="{6E91C312-ECC5-4EE8-9EEF-C622F64FF659}" srcOrd="0" destOrd="0" presId="urn:microsoft.com/office/officeart/2005/8/layout/default"/>
    <dgm:cxn modelId="{6985554D-3DEE-4E87-9224-308B8486D215}" type="presParOf" srcId="{3F0EF5BB-9241-4D66-8C92-16169BDFD01A}" destId="{C21AED97-492C-4DD7-9AD1-0BD49F1F61EC}" srcOrd="0" destOrd="0" presId="urn:microsoft.com/office/officeart/2005/8/layout/default"/>
    <dgm:cxn modelId="{5F162C1C-51A7-4FF3-A704-3B789B391F7C}" type="presParOf" srcId="{3F0EF5BB-9241-4D66-8C92-16169BDFD01A}" destId="{C5E00903-EC43-4183-A21E-53B23B731AFC}" srcOrd="1" destOrd="0" presId="urn:microsoft.com/office/officeart/2005/8/layout/default"/>
    <dgm:cxn modelId="{40817579-7D19-488C-A513-F61A7F40FD9C}" type="presParOf" srcId="{3F0EF5BB-9241-4D66-8C92-16169BDFD01A}" destId="{F4607B6F-DB08-4C80-8542-8755D02D340F}" srcOrd="2" destOrd="0" presId="urn:microsoft.com/office/officeart/2005/8/layout/default"/>
    <dgm:cxn modelId="{3F08FFC1-32BF-4E02-A530-C652F373C944}" type="presParOf" srcId="{3F0EF5BB-9241-4D66-8C92-16169BDFD01A}" destId="{8E796484-6823-43C2-A8DE-A284A7DBF044}" srcOrd="3" destOrd="0" presId="urn:microsoft.com/office/officeart/2005/8/layout/default"/>
    <dgm:cxn modelId="{3D6314C4-A497-46A6-96BA-22429FB67129}" type="presParOf" srcId="{3F0EF5BB-9241-4D66-8C92-16169BDFD01A}" destId="{D649D492-9C58-458A-B5F1-B844BC39904E}" srcOrd="4" destOrd="0" presId="urn:microsoft.com/office/officeart/2005/8/layout/default"/>
    <dgm:cxn modelId="{23B2A9A9-733E-4273-9882-0529750BF496}" type="presParOf" srcId="{3F0EF5BB-9241-4D66-8C92-16169BDFD01A}" destId="{3C8359CD-6D01-480F-8E97-AB8635EB55DE}" srcOrd="5" destOrd="0" presId="urn:microsoft.com/office/officeart/2005/8/layout/default"/>
    <dgm:cxn modelId="{F073200B-3C5B-44E2-B81E-CD9EC0EF7FD1}" type="presParOf" srcId="{3F0EF5BB-9241-4D66-8C92-16169BDFD01A}" destId="{8510DC72-230A-42B9-86FA-7C02E9CDD103}" srcOrd="6" destOrd="0" presId="urn:microsoft.com/office/officeart/2005/8/layout/default"/>
    <dgm:cxn modelId="{4C8EE717-7DD7-4C99-B1D3-0F4E9AD22911}" type="presParOf" srcId="{3F0EF5BB-9241-4D66-8C92-16169BDFD01A}" destId="{CD2A56E0-2D5B-4FF2-8FB0-B26D2C90B366}" srcOrd="7" destOrd="0" presId="urn:microsoft.com/office/officeart/2005/8/layout/default"/>
    <dgm:cxn modelId="{20F88CD1-766A-4408-92EB-57567831F7B1}" type="presParOf" srcId="{3F0EF5BB-9241-4D66-8C92-16169BDFD01A}" destId="{A560D81E-B2E4-4A07-BA29-8F49ED4FED8C}" srcOrd="8" destOrd="0" presId="urn:microsoft.com/office/officeart/2005/8/layout/default"/>
    <dgm:cxn modelId="{9EAE38F8-8F2B-473C-8B54-ADFED831A7FA}" type="presParOf" srcId="{3F0EF5BB-9241-4D66-8C92-16169BDFD01A}" destId="{CB0080F0-C448-43D2-90AD-F8F325027B64}" srcOrd="9" destOrd="0" presId="urn:microsoft.com/office/officeart/2005/8/layout/default"/>
    <dgm:cxn modelId="{379F74C1-5660-4864-AADD-7BB25415723F}" type="presParOf" srcId="{3F0EF5BB-9241-4D66-8C92-16169BDFD01A}" destId="{40000810-5BBB-4759-BA94-4CDC0622450B}" srcOrd="10" destOrd="0" presId="urn:microsoft.com/office/officeart/2005/8/layout/default"/>
    <dgm:cxn modelId="{02D9F57B-81DF-4012-9051-5C2C859316FB}" type="presParOf" srcId="{3F0EF5BB-9241-4D66-8C92-16169BDFD01A}" destId="{C3B5B6E5-0A6B-4BD6-97BA-D03AC7878252}" srcOrd="11" destOrd="0" presId="urn:microsoft.com/office/officeart/2005/8/layout/default"/>
    <dgm:cxn modelId="{D14A955C-6164-4978-AD8C-1E2F85D4A6D8}" type="presParOf" srcId="{3F0EF5BB-9241-4D66-8C92-16169BDFD01A}" destId="{6E91C312-ECC5-4EE8-9EEF-C622F64FF659}" srcOrd="12" destOrd="0" presId="urn:microsoft.com/office/officeart/2005/8/layout/default"/>
    <dgm:cxn modelId="{525FBF4E-6110-4F7B-84B3-46FC0A628DB9}" type="presParOf" srcId="{3F0EF5BB-9241-4D66-8C92-16169BDFD01A}" destId="{EF7B61AE-7F81-45E6-BF8B-5BDF7C9B417A}" srcOrd="13" destOrd="0" presId="urn:microsoft.com/office/officeart/2005/8/layout/default"/>
    <dgm:cxn modelId="{19A00A5C-F878-46D9-84F6-49C368D0F31A}" type="presParOf" srcId="{3F0EF5BB-9241-4D66-8C92-16169BDFD01A}" destId="{3CFD2A51-DA7B-4CEC-A45F-3256374AC0EA}" srcOrd="14" destOrd="0" presId="urn:microsoft.com/office/officeart/2005/8/layout/default"/>
    <dgm:cxn modelId="{9037B32B-E2A7-4848-9094-4A56494090ED}" type="presParOf" srcId="{3F0EF5BB-9241-4D66-8C92-16169BDFD01A}" destId="{6B3588B4-E256-4569-8239-85F70FA1B209}" srcOrd="15" destOrd="0" presId="urn:microsoft.com/office/officeart/2005/8/layout/default"/>
    <dgm:cxn modelId="{6B1EEB49-B6C3-4149-A216-62F5D367F92B}" type="presParOf" srcId="{3F0EF5BB-9241-4D66-8C92-16169BDFD01A}" destId="{87C31326-20C9-4A39-B609-A075E508D779}" srcOrd="16" destOrd="0" presId="urn:microsoft.com/office/officeart/2005/8/layout/default"/>
    <dgm:cxn modelId="{EBAECC8E-4774-4564-B19D-B004197D60FF}" type="presParOf" srcId="{3F0EF5BB-9241-4D66-8C92-16169BDFD01A}" destId="{AF7ABFF6-00A4-413B-B66C-5CD51477CA48}" srcOrd="17" destOrd="0" presId="urn:microsoft.com/office/officeart/2005/8/layout/default"/>
    <dgm:cxn modelId="{BA3D67A1-799A-4167-A0C9-8D622C9D91BC}" type="presParOf" srcId="{3F0EF5BB-9241-4D66-8C92-16169BDFD01A}" destId="{A8D4C727-1C0B-4433-AAD9-7CA93FEE3AD1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1EE722-0463-4683-9B6D-2618C144C9CE}" type="doc">
      <dgm:prSet loTypeId="urn:microsoft.com/office/officeart/2005/8/layout/pyramid3" loCatId="pyramid" qsTypeId="urn:microsoft.com/office/officeart/2005/8/quickstyle/3d1" qsCatId="3D" csTypeId="urn:microsoft.com/office/officeart/2005/8/colors/colorful2" csCatId="colorful" phldr="1"/>
      <dgm:spPr/>
    </dgm:pt>
    <dgm:pt modelId="{47088E6C-C4D8-4D0F-AE5D-428A5A0607D8}">
      <dgm:prSet phldrT="[Texto]" custT="1"/>
      <dgm:spPr/>
      <dgm:t>
        <a:bodyPr/>
        <a:lstStyle/>
        <a:p>
          <a:r>
            <a:rPr lang="pt-BR" sz="1900" b="1"/>
            <a:t>Setor Público Municipal </a:t>
          </a:r>
        </a:p>
      </dgm:t>
    </dgm:pt>
    <dgm:pt modelId="{75AF4D34-E9B7-4E4C-9B0A-A938D1380C3D}" type="parTrans" cxnId="{F1C32144-287A-4159-A552-58AE90854C11}">
      <dgm:prSet/>
      <dgm:spPr/>
      <dgm:t>
        <a:bodyPr/>
        <a:lstStyle/>
        <a:p>
          <a:endParaRPr lang="pt-BR" sz="1900" b="1"/>
        </a:p>
      </dgm:t>
    </dgm:pt>
    <dgm:pt modelId="{21A1495A-6B11-44FD-8C70-C89C041A1099}" type="sibTrans" cxnId="{F1C32144-287A-4159-A552-58AE90854C11}">
      <dgm:prSet/>
      <dgm:spPr/>
      <dgm:t>
        <a:bodyPr/>
        <a:lstStyle/>
        <a:p>
          <a:endParaRPr lang="pt-BR" sz="1900" b="1"/>
        </a:p>
      </dgm:t>
    </dgm:pt>
    <dgm:pt modelId="{B6A5BCA1-BDE9-4642-81CD-CE7E046735CB}">
      <dgm:prSet phldrT="[Texto]" custT="1"/>
      <dgm:spPr/>
      <dgm:t>
        <a:bodyPr/>
        <a:lstStyle/>
        <a:p>
          <a:r>
            <a:rPr lang="pt-BR" sz="1900" b="1"/>
            <a:t>3.050.949 (29,1%)</a:t>
          </a:r>
        </a:p>
      </dgm:t>
    </dgm:pt>
    <dgm:pt modelId="{C681EA56-1452-4532-A61C-0AED6E3B6B44}" type="parTrans" cxnId="{D7704DF9-8314-4C20-ACBE-41E50B7BF3D4}">
      <dgm:prSet/>
      <dgm:spPr/>
      <dgm:t>
        <a:bodyPr/>
        <a:lstStyle/>
        <a:p>
          <a:endParaRPr lang="pt-BR" sz="1900" b="1"/>
        </a:p>
      </dgm:t>
    </dgm:pt>
    <dgm:pt modelId="{D527CC2C-37FA-4A31-949E-C7A50DF2A158}" type="sibTrans" cxnId="{D7704DF9-8314-4C20-ACBE-41E50B7BF3D4}">
      <dgm:prSet/>
      <dgm:spPr/>
      <dgm:t>
        <a:bodyPr/>
        <a:lstStyle/>
        <a:p>
          <a:endParaRPr lang="pt-BR" sz="1900" b="1"/>
        </a:p>
      </dgm:t>
    </dgm:pt>
    <dgm:pt modelId="{18533310-C1C4-467C-9B99-582E0CCF970C}">
      <dgm:prSet phldrT="[Texto]" custT="1"/>
      <dgm:spPr/>
      <dgm:t>
        <a:bodyPr/>
        <a:lstStyle/>
        <a:p>
          <a:r>
            <a:rPr lang="pt-BR" sz="1900" b="1"/>
            <a:t>5.571.083 (53,1%)</a:t>
          </a:r>
        </a:p>
      </dgm:t>
    </dgm:pt>
    <dgm:pt modelId="{3A163000-CCD1-435C-BE52-B717D2032328}" type="parTrans" cxnId="{47DC9B07-22F7-4139-ADBD-C7E04FDBBB2A}">
      <dgm:prSet/>
      <dgm:spPr/>
      <dgm:t>
        <a:bodyPr/>
        <a:lstStyle/>
        <a:p>
          <a:endParaRPr lang="pt-BR" sz="1900" b="1"/>
        </a:p>
      </dgm:t>
    </dgm:pt>
    <dgm:pt modelId="{18B6BFA0-5C76-463E-BF48-AFCF2D14A57D}" type="sibTrans" cxnId="{47DC9B07-22F7-4139-ADBD-C7E04FDBBB2A}">
      <dgm:prSet/>
      <dgm:spPr/>
      <dgm:t>
        <a:bodyPr/>
        <a:lstStyle/>
        <a:p>
          <a:endParaRPr lang="pt-BR" sz="1900" b="1"/>
        </a:p>
      </dgm:t>
    </dgm:pt>
    <dgm:pt modelId="{08214EE8-2AC5-4267-83D2-97883E0483F3}">
      <dgm:prSet phldrT="[Texto]" custT="1"/>
      <dgm:spPr/>
      <dgm:t>
        <a:bodyPr/>
        <a:lstStyle/>
        <a:p>
          <a:r>
            <a:rPr lang="pt-BR" sz="1900" b="1"/>
            <a:t>Setor Público Estadual</a:t>
          </a:r>
        </a:p>
      </dgm:t>
    </dgm:pt>
    <dgm:pt modelId="{FAB9F9EE-132C-4798-8647-18726229BB8E}" type="parTrans" cxnId="{313E387C-F1C4-4500-A0E8-489539D6D5C7}">
      <dgm:prSet/>
      <dgm:spPr/>
      <dgm:t>
        <a:bodyPr/>
        <a:lstStyle/>
        <a:p>
          <a:endParaRPr lang="pt-BR" sz="1900" b="1"/>
        </a:p>
      </dgm:t>
    </dgm:pt>
    <dgm:pt modelId="{F83B5B5C-0EE7-4C41-9FCA-A853E3B1114F}" type="sibTrans" cxnId="{313E387C-F1C4-4500-A0E8-489539D6D5C7}">
      <dgm:prSet/>
      <dgm:spPr/>
      <dgm:t>
        <a:bodyPr/>
        <a:lstStyle/>
        <a:p>
          <a:endParaRPr lang="pt-BR" sz="1900" b="1"/>
        </a:p>
      </dgm:t>
    </dgm:pt>
    <dgm:pt modelId="{67FD17DB-C377-43AE-954B-56CF1E3EAE08}">
      <dgm:prSet phldrT="[Texto]" custT="1"/>
      <dgm:spPr/>
      <dgm:t>
        <a:bodyPr/>
        <a:lstStyle/>
        <a:p>
          <a:r>
            <a:rPr lang="pt-BR" sz="1900" b="1"/>
            <a:t>1.032.979 (9,8%)</a:t>
          </a:r>
        </a:p>
      </dgm:t>
    </dgm:pt>
    <dgm:pt modelId="{F5126403-5771-47C5-B624-F2F23C8D8505}" type="parTrans" cxnId="{D1F3DD36-2A3E-49F1-BDD6-0954E442726F}">
      <dgm:prSet/>
      <dgm:spPr/>
      <dgm:t>
        <a:bodyPr/>
        <a:lstStyle/>
        <a:p>
          <a:endParaRPr lang="pt-BR" sz="1900" b="1"/>
        </a:p>
      </dgm:t>
    </dgm:pt>
    <dgm:pt modelId="{C8DBB997-8830-4305-B75C-0F5D57E10783}" type="sibTrans" cxnId="{D1F3DD36-2A3E-49F1-BDD6-0954E442726F}">
      <dgm:prSet/>
      <dgm:spPr/>
      <dgm:t>
        <a:bodyPr/>
        <a:lstStyle/>
        <a:p>
          <a:endParaRPr lang="pt-BR" sz="1900" b="1"/>
        </a:p>
      </dgm:t>
    </dgm:pt>
    <dgm:pt modelId="{5DCFB341-2E94-443A-8BA6-842F00C092E2}">
      <dgm:prSet phldrT="[Texto]" custT="1"/>
      <dgm:spPr/>
      <dgm:t>
        <a:bodyPr/>
        <a:lstStyle/>
        <a:p>
          <a:r>
            <a:rPr lang="pt-BR" sz="1900" b="1"/>
            <a:t>Setor Público Federal</a:t>
          </a:r>
        </a:p>
      </dgm:t>
    </dgm:pt>
    <dgm:pt modelId="{93FB3558-9EF0-46B8-AED5-314E762ECF25}" type="parTrans" cxnId="{A3B3591E-6BB9-47FD-AB45-D7FB2581F466}">
      <dgm:prSet/>
      <dgm:spPr/>
      <dgm:t>
        <a:bodyPr/>
        <a:lstStyle/>
        <a:p>
          <a:endParaRPr lang="pt-BR" sz="1900" b="1"/>
        </a:p>
      </dgm:t>
    </dgm:pt>
    <dgm:pt modelId="{21DC1DF2-D5C1-474D-A9B1-3A9EFC5D2B55}" type="sibTrans" cxnId="{A3B3591E-6BB9-47FD-AB45-D7FB2581F466}">
      <dgm:prSet/>
      <dgm:spPr/>
      <dgm:t>
        <a:bodyPr/>
        <a:lstStyle/>
        <a:p>
          <a:endParaRPr lang="pt-BR" sz="1900" b="1"/>
        </a:p>
      </dgm:t>
    </dgm:pt>
    <dgm:pt modelId="{17E2B888-7742-4C97-827A-288AB498AC98}">
      <dgm:prSet phldrT="[Texto]" custT="1"/>
      <dgm:spPr/>
      <dgm:t>
        <a:bodyPr/>
        <a:lstStyle/>
        <a:p>
          <a:r>
            <a:rPr lang="pt-BR" sz="1900" b="1"/>
            <a:t>777.530 (7,4%)</a:t>
          </a:r>
        </a:p>
      </dgm:t>
    </dgm:pt>
    <dgm:pt modelId="{2B6208AA-5764-454D-9F56-BC8C98014B03}" type="parTrans" cxnId="{9A95A429-A0DF-4452-9B4A-8DEF2FC17A7E}">
      <dgm:prSet/>
      <dgm:spPr/>
      <dgm:t>
        <a:bodyPr/>
        <a:lstStyle/>
        <a:p>
          <a:endParaRPr lang="pt-BR" sz="1900" b="1"/>
        </a:p>
      </dgm:t>
    </dgm:pt>
    <dgm:pt modelId="{A181754F-2A77-4329-91D3-9FB52DEB8EB7}" type="sibTrans" cxnId="{9A95A429-A0DF-4452-9B4A-8DEF2FC17A7E}">
      <dgm:prSet/>
      <dgm:spPr/>
      <dgm:t>
        <a:bodyPr/>
        <a:lstStyle/>
        <a:p>
          <a:endParaRPr lang="pt-BR" sz="1900" b="1"/>
        </a:p>
      </dgm:t>
    </dgm:pt>
    <dgm:pt modelId="{FE5A158D-582B-43E6-AA41-F10C0F99C0BF}">
      <dgm:prSet phldrT="[Texto]" custT="1"/>
      <dgm:spPr/>
      <dgm:t>
        <a:bodyPr/>
        <a:lstStyle/>
        <a:p>
          <a:r>
            <a:rPr lang="pt-BR" sz="1900" b="1"/>
            <a:t>Entidade Empresa Estatal</a:t>
          </a:r>
        </a:p>
      </dgm:t>
    </dgm:pt>
    <dgm:pt modelId="{B7029CD5-71CF-40A3-A42B-04234F0E89A3}" type="parTrans" cxnId="{AAEA5C03-5C66-4CDD-AB2B-1530A5800D8A}">
      <dgm:prSet/>
      <dgm:spPr/>
      <dgm:t>
        <a:bodyPr/>
        <a:lstStyle/>
        <a:p>
          <a:endParaRPr lang="pt-BR" sz="1900" b="1"/>
        </a:p>
      </dgm:t>
    </dgm:pt>
    <dgm:pt modelId="{7A494C7C-AFBA-4A5C-8982-5749B42FDB0A}" type="sibTrans" cxnId="{AAEA5C03-5C66-4CDD-AB2B-1530A5800D8A}">
      <dgm:prSet/>
      <dgm:spPr/>
      <dgm:t>
        <a:bodyPr/>
        <a:lstStyle/>
        <a:p>
          <a:endParaRPr lang="pt-BR" sz="1900" b="1"/>
        </a:p>
      </dgm:t>
    </dgm:pt>
    <dgm:pt modelId="{98749B71-E8BE-4655-A1B6-F78AA0BD2848}">
      <dgm:prSet phldrT="[Texto]" custT="1"/>
      <dgm:spPr/>
      <dgm:t>
        <a:bodyPr/>
        <a:lstStyle/>
        <a:p>
          <a:r>
            <a:rPr lang="pt-BR" sz="1900" b="1"/>
            <a:t>64.066 (0,6%)</a:t>
          </a:r>
        </a:p>
      </dgm:t>
    </dgm:pt>
    <dgm:pt modelId="{5106991C-CECD-4CAB-98FD-C7BB44E0B5BA}" type="parTrans" cxnId="{769E7ACC-B00F-41E5-ABD7-DF9EA659F30D}">
      <dgm:prSet/>
      <dgm:spPr/>
      <dgm:t>
        <a:bodyPr/>
        <a:lstStyle/>
        <a:p>
          <a:endParaRPr lang="pt-BR" sz="1900" b="1"/>
        </a:p>
      </dgm:t>
    </dgm:pt>
    <dgm:pt modelId="{6438A278-FEA8-4A9B-A7FD-9371233853C7}" type="sibTrans" cxnId="{769E7ACC-B00F-41E5-ABD7-DF9EA659F30D}">
      <dgm:prSet/>
      <dgm:spPr/>
      <dgm:t>
        <a:bodyPr/>
        <a:lstStyle/>
        <a:p>
          <a:endParaRPr lang="pt-BR" sz="1900" b="1"/>
        </a:p>
      </dgm:t>
    </dgm:pt>
    <dgm:pt modelId="{003461C3-1AE4-4130-ADED-9994C1B710E9}">
      <dgm:prSet phldrT="[Texto]" custT="1"/>
      <dgm:spPr/>
      <dgm:t>
        <a:bodyPr/>
        <a:lstStyle/>
        <a:p>
          <a:r>
            <a:rPr lang="pt-BR" sz="1900" b="1"/>
            <a:t>Setor Público Outros</a:t>
          </a:r>
        </a:p>
      </dgm:t>
    </dgm:pt>
    <dgm:pt modelId="{43FDA640-8FEB-4C57-AF48-4922EF901058}" type="parTrans" cxnId="{9DFD125A-120F-42D7-BC10-ECEDAE596512}">
      <dgm:prSet/>
      <dgm:spPr/>
      <dgm:t>
        <a:bodyPr/>
        <a:lstStyle/>
        <a:p>
          <a:endParaRPr lang="pt-BR" sz="1900" b="1"/>
        </a:p>
      </dgm:t>
    </dgm:pt>
    <dgm:pt modelId="{3A038B33-9CDB-4794-B025-4FA54600DECC}" type="sibTrans" cxnId="{9DFD125A-120F-42D7-BC10-ECEDAE596512}">
      <dgm:prSet/>
      <dgm:spPr/>
      <dgm:t>
        <a:bodyPr/>
        <a:lstStyle/>
        <a:p>
          <a:endParaRPr lang="pt-BR" sz="1900" b="1"/>
        </a:p>
      </dgm:t>
    </dgm:pt>
    <dgm:pt modelId="{ABDA4CFD-6027-468E-A34F-A6A002DE748B}" type="pres">
      <dgm:prSet presAssocID="{B41EE722-0463-4683-9B6D-2618C144C9CE}" presName="Name0" presStyleCnt="0">
        <dgm:presLayoutVars>
          <dgm:dir/>
          <dgm:animLvl val="lvl"/>
          <dgm:resizeHandles val="exact"/>
        </dgm:presLayoutVars>
      </dgm:prSet>
      <dgm:spPr/>
    </dgm:pt>
    <dgm:pt modelId="{D97FEAE1-2F4D-42B2-A9F9-6F8CA932324C}" type="pres">
      <dgm:prSet presAssocID="{18533310-C1C4-467C-9B99-582E0CCF970C}" presName="Name8" presStyleCnt="0"/>
      <dgm:spPr/>
    </dgm:pt>
    <dgm:pt modelId="{F922D37E-672E-4B6A-84F2-E9FC6800D1F0}" type="pres">
      <dgm:prSet presAssocID="{18533310-C1C4-467C-9B99-582E0CCF970C}" presName="acctBkgd" presStyleLbl="alignAcc1" presStyleIdx="0" presStyleCnt="5"/>
      <dgm:spPr/>
    </dgm:pt>
    <dgm:pt modelId="{9569C351-B5BA-436E-9C48-CD0C06D0E5DE}" type="pres">
      <dgm:prSet presAssocID="{18533310-C1C4-467C-9B99-582E0CCF970C}" presName="acctTx" presStyleLbl="alignAcc1" presStyleIdx="0" presStyleCnt="5">
        <dgm:presLayoutVars>
          <dgm:bulletEnabled val="1"/>
        </dgm:presLayoutVars>
      </dgm:prSet>
      <dgm:spPr/>
    </dgm:pt>
    <dgm:pt modelId="{A54B6EAF-D3D8-4DE2-85EF-D159FCBA318E}" type="pres">
      <dgm:prSet presAssocID="{18533310-C1C4-467C-9B99-582E0CCF970C}" presName="level" presStyleLbl="node1" presStyleIdx="0" presStyleCnt="5">
        <dgm:presLayoutVars>
          <dgm:chMax val="1"/>
          <dgm:bulletEnabled val="1"/>
        </dgm:presLayoutVars>
      </dgm:prSet>
      <dgm:spPr/>
    </dgm:pt>
    <dgm:pt modelId="{EAC956F8-5B91-4ADF-8754-3263736C8560}" type="pres">
      <dgm:prSet presAssocID="{18533310-C1C4-467C-9B99-582E0CCF970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0EEDC2D-8BB4-4EAE-8A14-D6B1DB0A0395}" type="pres">
      <dgm:prSet presAssocID="{B6A5BCA1-BDE9-4642-81CD-CE7E046735CB}" presName="Name8" presStyleCnt="0"/>
      <dgm:spPr/>
    </dgm:pt>
    <dgm:pt modelId="{99DCBA57-5BAE-4BB7-AA21-E74B3A03A900}" type="pres">
      <dgm:prSet presAssocID="{B6A5BCA1-BDE9-4642-81CD-CE7E046735CB}" presName="acctBkgd" presStyleLbl="alignAcc1" presStyleIdx="1" presStyleCnt="5"/>
      <dgm:spPr/>
    </dgm:pt>
    <dgm:pt modelId="{9B3BC30B-AEE0-4A4C-A7BD-D19106E82476}" type="pres">
      <dgm:prSet presAssocID="{B6A5BCA1-BDE9-4642-81CD-CE7E046735CB}" presName="acctTx" presStyleLbl="alignAcc1" presStyleIdx="1" presStyleCnt="5">
        <dgm:presLayoutVars>
          <dgm:bulletEnabled val="1"/>
        </dgm:presLayoutVars>
      </dgm:prSet>
      <dgm:spPr/>
    </dgm:pt>
    <dgm:pt modelId="{97FDF549-B8A0-4231-83CC-23CF64E87F7E}" type="pres">
      <dgm:prSet presAssocID="{B6A5BCA1-BDE9-4642-81CD-CE7E046735CB}" presName="level" presStyleLbl="node1" presStyleIdx="1" presStyleCnt="5">
        <dgm:presLayoutVars>
          <dgm:chMax val="1"/>
          <dgm:bulletEnabled val="1"/>
        </dgm:presLayoutVars>
      </dgm:prSet>
      <dgm:spPr/>
    </dgm:pt>
    <dgm:pt modelId="{F153D22C-3969-4431-8968-0F8B1141B3BC}" type="pres">
      <dgm:prSet presAssocID="{B6A5BCA1-BDE9-4642-81CD-CE7E046735C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5FFDA99-8FD5-4510-9B64-015B07770E55}" type="pres">
      <dgm:prSet presAssocID="{67FD17DB-C377-43AE-954B-56CF1E3EAE08}" presName="Name8" presStyleCnt="0"/>
      <dgm:spPr/>
    </dgm:pt>
    <dgm:pt modelId="{D98B863A-4B39-4EA7-BE5B-3717CAD206C4}" type="pres">
      <dgm:prSet presAssocID="{67FD17DB-C377-43AE-954B-56CF1E3EAE08}" presName="acctBkgd" presStyleLbl="alignAcc1" presStyleIdx="2" presStyleCnt="5"/>
      <dgm:spPr/>
    </dgm:pt>
    <dgm:pt modelId="{CD30D4DE-1D2D-4794-9A53-CDBD55CDA40E}" type="pres">
      <dgm:prSet presAssocID="{67FD17DB-C377-43AE-954B-56CF1E3EAE08}" presName="acctTx" presStyleLbl="alignAcc1" presStyleIdx="2" presStyleCnt="5">
        <dgm:presLayoutVars>
          <dgm:bulletEnabled val="1"/>
        </dgm:presLayoutVars>
      </dgm:prSet>
      <dgm:spPr/>
    </dgm:pt>
    <dgm:pt modelId="{D4FE688E-FA7D-42A0-95FB-CBB9F2C7EA7A}" type="pres">
      <dgm:prSet presAssocID="{67FD17DB-C377-43AE-954B-56CF1E3EAE08}" presName="level" presStyleLbl="node1" presStyleIdx="2" presStyleCnt="5">
        <dgm:presLayoutVars>
          <dgm:chMax val="1"/>
          <dgm:bulletEnabled val="1"/>
        </dgm:presLayoutVars>
      </dgm:prSet>
      <dgm:spPr/>
    </dgm:pt>
    <dgm:pt modelId="{5DC09EA1-C1CF-44DE-8066-9A814C8A1B9F}" type="pres">
      <dgm:prSet presAssocID="{67FD17DB-C377-43AE-954B-56CF1E3EAE0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8220C6C-8528-4A19-B5FF-2A41286EC494}" type="pres">
      <dgm:prSet presAssocID="{17E2B888-7742-4C97-827A-288AB498AC98}" presName="Name8" presStyleCnt="0"/>
      <dgm:spPr/>
    </dgm:pt>
    <dgm:pt modelId="{03E00075-D51D-44E6-AFFA-F9FBF90D4F66}" type="pres">
      <dgm:prSet presAssocID="{17E2B888-7742-4C97-827A-288AB498AC98}" presName="acctBkgd" presStyleLbl="alignAcc1" presStyleIdx="3" presStyleCnt="5"/>
      <dgm:spPr/>
    </dgm:pt>
    <dgm:pt modelId="{33922BF2-AB45-4522-BFCB-79F23C729E44}" type="pres">
      <dgm:prSet presAssocID="{17E2B888-7742-4C97-827A-288AB498AC98}" presName="acctTx" presStyleLbl="alignAcc1" presStyleIdx="3" presStyleCnt="5">
        <dgm:presLayoutVars>
          <dgm:bulletEnabled val="1"/>
        </dgm:presLayoutVars>
      </dgm:prSet>
      <dgm:spPr/>
    </dgm:pt>
    <dgm:pt modelId="{0D62024E-1D0D-4F28-90F8-7CE4BDD0BB1D}" type="pres">
      <dgm:prSet presAssocID="{17E2B888-7742-4C97-827A-288AB498AC98}" presName="level" presStyleLbl="node1" presStyleIdx="3" presStyleCnt="5">
        <dgm:presLayoutVars>
          <dgm:chMax val="1"/>
          <dgm:bulletEnabled val="1"/>
        </dgm:presLayoutVars>
      </dgm:prSet>
      <dgm:spPr/>
    </dgm:pt>
    <dgm:pt modelId="{FED7AC6B-53D1-47F9-A189-5B609FBC2EBE}" type="pres">
      <dgm:prSet presAssocID="{17E2B888-7742-4C97-827A-288AB498AC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9B26771-4FA3-4C1A-8B91-FDC2905B52BC}" type="pres">
      <dgm:prSet presAssocID="{98749B71-E8BE-4655-A1B6-F78AA0BD2848}" presName="Name8" presStyleCnt="0"/>
      <dgm:spPr/>
    </dgm:pt>
    <dgm:pt modelId="{3756B229-5A24-46DD-9012-93BFB7C421BD}" type="pres">
      <dgm:prSet presAssocID="{98749B71-E8BE-4655-A1B6-F78AA0BD2848}" presName="acctBkgd" presStyleLbl="alignAcc1" presStyleIdx="4" presStyleCnt="5"/>
      <dgm:spPr/>
    </dgm:pt>
    <dgm:pt modelId="{EADAF514-DF09-48E3-89AA-7FEFCAA2CDF0}" type="pres">
      <dgm:prSet presAssocID="{98749B71-E8BE-4655-A1B6-F78AA0BD2848}" presName="acctTx" presStyleLbl="alignAcc1" presStyleIdx="4" presStyleCnt="5">
        <dgm:presLayoutVars>
          <dgm:bulletEnabled val="1"/>
        </dgm:presLayoutVars>
      </dgm:prSet>
      <dgm:spPr/>
    </dgm:pt>
    <dgm:pt modelId="{34C9F665-A176-4E04-AB22-781E76A8FE89}" type="pres">
      <dgm:prSet presAssocID="{98749B71-E8BE-4655-A1B6-F78AA0BD2848}" presName="level" presStyleLbl="node1" presStyleIdx="4" presStyleCnt="5">
        <dgm:presLayoutVars>
          <dgm:chMax val="1"/>
          <dgm:bulletEnabled val="1"/>
        </dgm:presLayoutVars>
      </dgm:prSet>
      <dgm:spPr/>
    </dgm:pt>
    <dgm:pt modelId="{B824392A-E4FD-4A83-AF2D-AF7BF4F500B4}" type="pres">
      <dgm:prSet presAssocID="{98749B71-E8BE-4655-A1B6-F78AA0BD284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AEA5C03-5C66-4CDD-AB2B-1530A5800D8A}" srcId="{17E2B888-7742-4C97-827A-288AB498AC98}" destId="{FE5A158D-582B-43E6-AA41-F10C0F99C0BF}" srcOrd="0" destOrd="0" parTransId="{B7029CD5-71CF-40A3-A42B-04234F0E89A3}" sibTransId="{7A494C7C-AFBA-4A5C-8982-5749B42FDB0A}"/>
    <dgm:cxn modelId="{4B505A07-F7E5-4397-ADC5-B94AE95176BE}" type="presOf" srcId="{5DCFB341-2E94-443A-8BA6-842F00C092E2}" destId="{CD30D4DE-1D2D-4794-9A53-CDBD55CDA40E}" srcOrd="1" destOrd="0" presId="urn:microsoft.com/office/officeart/2005/8/layout/pyramid3"/>
    <dgm:cxn modelId="{47DC9B07-22F7-4139-ADBD-C7E04FDBBB2A}" srcId="{B41EE722-0463-4683-9B6D-2618C144C9CE}" destId="{18533310-C1C4-467C-9B99-582E0CCF970C}" srcOrd="0" destOrd="0" parTransId="{3A163000-CCD1-435C-BE52-B717D2032328}" sibTransId="{18B6BFA0-5C76-463E-BF48-AFCF2D14A57D}"/>
    <dgm:cxn modelId="{A3B3591E-6BB9-47FD-AB45-D7FB2581F466}" srcId="{67FD17DB-C377-43AE-954B-56CF1E3EAE08}" destId="{5DCFB341-2E94-443A-8BA6-842F00C092E2}" srcOrd="0" destOrd="0" parTransId="{93FB3558-9EF0-46B8-AED5-314E762ECF25}" sibTransId="{21DC1DF2-D5C1-474D-A9B1-3A9EFC5D2B55}"/>
    <dgm:cxn modelId="{EB018D24-BA63-49FD-A387-6286047930DA}" type="presOf" srcId="{18533310-C1C4-467C-9B99-582E0CCF970C}" destId="{A54B6EAF-D3D8-4DE2-85EF-D159FCBA318E}" srcOrd="0" destOrd="0" presId="urn:microsoft.com/office/officeart/2005/8/layout/pyramid3"/>
    <dgm:cxn modelId="{9A95A429-A0DF-4452-9B4A-8DEF2FC17A7E}" srcId="{B41EE722-0463-4683-9B6D-2618C144C9CE}" destId="{17E2B888-7742-4C97-827A-288AB498AC98}" srcOrd="3" destOrd="0" parTransId="{2B6208AA-5764-454D-9F56-BC8C98014B03}" sibTransId="{A181754F-2A77-4329-91D3-9FB52DEB8EB7}"/>
    <dgm:cxn modelId="{D1F3DD36-2A3E-49F1-BDD6-0954E442726F}" srcId="{B41EE722-0463-4683-9B6D-2618C144C9CE}" destId="{67FD17DB-C377-43AE-954B-56CF1E3EAE08}" srcOrd="2" destOrd="0" parTransId="{F5126403-5771-47C5-B624-F2F23C8D8505}" sibTransId="{C8DBB997-8830-4305-B75C-0F5D57E10783}"/>
    <dgm:cxn modelId="{C54F773F-27DD-4F56-B145-A88A288BE834}" type="presOf" srcId="{98749B71-E8BE-4655-A1B6-F78AA0BD2848}" destId="{B824392A-E4FD-4A83-AF2D-AF7BF4F500B4}" srcOrd="1" destOrd="0" presId="urn:microsoft.com/office/officeart/2005/8/layout/pyramid3"/>
    <dgm:cxn modelId="{F1C32144-287A-4159-A552-58AE90854C11}" srcId="{18533310-C1C4-467C-9B99-582E0CCF970C}" destId="{47088E6C-C4D8-4D0F-AE5D-428A5A0607D8}" srcOrd="0" destOrd="0" parTransId="{75AF4D34-E9B7-4E4C-9B0A-A938D1380C3D}" sibTransId="{21A1495A-6B11-44FD-8C70-C89C041A1099}"/>
    <dgm:cxn modelId="{2A5B3D45-D3C3-4FF0-B850-109CBC8DA898}" type="presOf" srcId="{47088E6C-C4D8-4D0F-AE5D-428A5A0607D8}" destId="{9569C351-B5BA-436E-9C48-CD0C06D0E5DE}" srcOrd="1" destOrd="0" presId="urn:microsoft.com/office/officeart/2005/8/layout/pyramid3"/>
    <dgm:cxn modelId="{8BE1756C-3651-41A8-BF49-59BDC718EB39}" type="presOf" srcId="{003461C3-1AE4-4130-ADED-9994C1B710E9}" destId="{EADAF514-DF09-48E3-89AA-7FEFCAA2CDF0}" srcOrd="1" destOrd="0" presId="urn:microsoft.com/office/officeart/2005/8/layout/pyramid3"/>
    <dgm:cxn modelId="{1625136D-E81B-4419-89C3-8FE6F1869A01}" type="presOf" srcId="{47088E6C-C4D8-4D0F-AE5D-428A5A0607D8}" destId="{F922D37E-672E-4B6A-84F2-E9FC6800D1F0}" srcOrd="0" destOrd="0" presId="urn:microsoft.com/office/officeart/2005/8/layout/pyramid3"/>
    <dgm:cxn modelId="{B096A575-8CA3-4AA8-A349-0654CB9B8787}" type="presOf" srcId="{17E2B888-7742-4C97-827A-288AB498AC98}" destId="{FED7AC6B-53D1-47F9-A189-5B609FBC2EBE}" srcOrd="1" destOrd="0" presId="urn:microsoft.com/office/officeart/2005/8/layout/pyramid3"/>
    <dgm:cxn modelId="{9DFD125A-120F-42D7-BC10-ECEDAE596512}" srcId="{98749B71-E8BE-4655-A1B6-F78AA0BD2848}" destId="{003461C3-1AE4-4130-ADED-9994C1B710E9}" srcOrd="0" destOrd="0" parTransId="{43FDA640-8FEB-4C57-AF48-4922EF901058}" sibTransId="{3A038B33-9CDB-4794-B025-4FA54600DECC}"/>
    <dgm:cxn modelId="{C782367A-3321-4365-91C8-C35156E076FD}" type="presOf" srcId="{67FD17DB-C377-43AE-954B-56CF1E3EAE08}" destId="{5DC09EA1-C1CF-44DE-8066-9A814C8A1B9F}" srcOrd="1" destOrd="0" presId="urn:microsoft.com/office/officeart/2005/8/layout/pyramid3"/>
    <dgm:cxn modelId="{313E387C-F1C4-4500-A0E8-489539D6D5C7}" srcId="{B6A5BCA1-BDE9-4642-81CD-CE7E046735CB}" destId="{08214EE8-2AC5-4267-83D2-97883E0483F3}" srcOrd="0" destOrd="0" parTransId="{FAB9F9EE-132C-4798-8647-18726229BB8E}" sibTransId="{F83B5B5C-0EE7-4C41-9FCA-A853E3B1114F}"/>
    <dgm:cxn modelId="{F4C2527F-E1F0-4114-9C2B-F1D7EDD7209B}" type="presOf" srcId="{17E2B888-7742-4C97-827A-288AB498AC98}" destId="{0D62024E-1D0D-4F28-90F8-7CE4BDD0BB1D}" srcOrd="0" destOrd="0" presId="urn:microsoft.com/office/officeart/2005/8/layout/pyramid3"/>
    <dgm:cxn modelId="{0E055C89-F171-49E2-A7F5-87DFBE003507}" type="presOf" srcId="{08214EE8-2AC5-4267-83D2-97883E0483F3}" destId="{9B3BC30B-AEE0-4A4C-A7BD-D19106E82476}" srcOrd="1" destOrd="0" presId="urn:microsoft.com/office/officeart/2005/8/layout/pyramid3"/>
    <dgm:cxn modelId="{6C911590-680B-4968-8094-672D451F31D4}" type="presOf" srcId="{B6A5BCA1-BDE9-4642-81CD-CE7E046735CB}" destId="{F153D22C-3969-4431-8968-0F8B1141B3BC}" srcOrd="1" destOrd="0" presId="urn:microsoft.com/office/officeart/2005/8/layout/pyramid3"/>
    <dgm:cxn modelId="{622F4193-6E4C-45EE-9043-ECBACB693554}" type="presOf" srcId="{B6A5BCA1-BDE9-4642-81CD-CE7E046735CB}" destId="{97FDF549-B8A0-4231-83CC-23CF64E87F7E}" srcOrd="0" destOrd="0" presId="urn:microsoft.com/office/officeart/2005/8/layout/pyramid3"/>
    <dgm:cxn modelId="{AABD5D9C-6B43-4879-8892-5905F7B68DCD}" type="presOf" srcId="{FE5A158D-582B-43E6-AA41-F10C0F99C0BF}" destId="{03E00075-D51D-44E6-AFFA-F9FBF90D4F66}" srcOrd="0" destOrd="0" presId="urn:microsoft.com/office/officeart/2005/8/layout/pyramid3"/>
    <dgm:cxn modelId="{89BD14B9-9210-4E70-87F0-74FB62879083}" type="presOf" srcId="{B41EE722-0463-4683-9B6D-2618C144C9CE}" destId="{ABDA4CFD-6027-468E-A34F-A6A002DE748B}" srcOrd="0" destOrd="0" presId="urn:microsoft.com/office/officeart/2005/8/layout/pyramid3"/>
    <dgm:cxn modelId="{B2BAC9C4-2BAE-41B9-99C8-71C05784432B}" type="presOf" srcId="{98749B71-E8BE-4655-A1B6-F78AA0BD2848}" destId="{34C9F665-A176-4E04-AB22-781E76A8FE89}" srcOrd="0" destOrd="0" presId="urn:microsoft.com/office/officeart/2005/8/layout/pyramid3"/>
    <dgm:cxn modelId="{3E5012C8-361C-4AFF-9D3D-DC7FEEE26ACD}" type="presOf" srcId="{003461C3-1AE4-4130-ADED-9994C1B710E9}" destId="{3756B229-5A24-46DD-9012-93BFB7C421BD}" srcOrd="0" destOrd="0" presId="urn:microsoft.com/office/officeart/2005/8/layout/pyramid3"/>
    <dgm:cxn modelId="{DF5990CA-E357-4A5C-91DC-F3CA793D91EB}" type="presOf" srcId="{FE5A158D-582B-43E6-AA41-F10C0F99C0BF}" destId="{33922BF2-AB45-4522-BFCB-79F23C729E44}" srcOrd="1" destOrd="0" presId="urn:microsoft.com/office/officeart/2005/8/layout/pyramid3"/>
    <dgm:cxn modelId="{769E7ACC-B00F-41E5-ABD7-DF9EA659F30D}" srcId="{B41EE722-0463-4683-9B6D-2618C144C9CE}" destId="{98749B71-E8BE-4655-A1B6-F78AA0BD2848}" srcOrd="4" destOrd="0" parTransId="{5106991C-CECD-4CAB-98FD-C7BB44E0B5BA}" sibTransId="{6438A278-FEA8-4A9B-A7FD-9371233853C7}"/>
    <dgm:cxn modelId="{836FE1D7-3D54-48C5-9548-ED3AF2C9DF6C}" type="presOf" srcId="{18533310-C1C4-467C-9B99-582E0CCF970C}" destId="{EAC956F8-5B91-4ADF-8754-3263736C8560}" srcOrd="1" destOrd="0" presId="urn:microsoft.com/office/officeart/2005/8/layout/pyramid3"/>
    <dgm:cxn modelId="{7486B3E4-1FAF-4D35-B8BB-6E2B802BCC23}" type="presOf" srcId="{5DCFB341-2E94-443A-8BA6-842F00C092E2}" destId="{D98B863A-4B39-4EA7-BE5B-3717CAD206C4}" srcOrd="0" destOrd="0" presId="urn:microsoft.com/office/officeart/2005/8/layout/pyramid3"/>
    <dgm:cxn modelId="{D7704DF9-8314-4C20-ACBE-41E50B7BF3D4}" srcId="{B41EE722-0463-4683-9B6D-2618C144C9CE}" destId="{B6A5BCA1-BDE9-4642-81CD-CE7E046735CB}" srcOrd="1" destOrd="0" parTransId="{C681EA56-1452-4532-A61C-0AED6E3B6B44}" sibTransId="{D527CC2C-37FA-4A31-949E-C7A50DF2A158}"/>
    <dgm:cxn modelId="{9C81F0FA-30B9-4789-BCE7-779EEB0EE604}" type="presOf" srcId="{08214EE8-2AC5-4267-83D2-97883E0483F3}" destId="{99DCBA57-5BAE-4BB7-AA21-E74B3A03A900}" srcOrd="0" destOrd="0" presId="urn:microsoft.com/office/officeart/2005/8/layout/pyramid3"/>
    <dgm:cxn modelId="{EB2965FD-BF9A-46FA-BDE6-86C119E55919}" type="presOf" srcId="{67FD17DB-C377-43AE-954B-56CF1E3EAE08}" destId="{D4FE688E-FA7D-42A0-95FB-CBB9F2C7EA7A}" srcOrd="0" destOrd="0" presId="urn:microsoft.com/office/officeart/2005/8/layout/pyramid3"/>
    <dgm:cxn modelId="{D585054E-1C47-4122-8E92-F938AA49CF4A}" type="presParOf" srcId="{ABDA4CFD-6027-468E-A34F-A6A002DE748B}" destId="{D97FEAE1-2F4D-42B2-A9F9-6F8CA932324C}" srcOrd="0" destOrd="0" presId="urn:microsoft.com/office/officeart/2005/8/layout/pyramid3"/>
    <dgm:cxn modelId="{D28F8F0C-7950-46AB-874C-B8C2A2441AC2}" type="presParOf" srcId="{D97FEAE1-2F4D-42B2-A9F9-6F8CA932324C}" destId="{F922D37E-672E-4B6A-84F2-E9FC6800D1F0}" srcOrd="0" destOrd="0" presId="urn:microsoft.com/office/officeart/2005/8/layout/pyramid3"/>
    <dgm:cxn modelId="{1904A76C-05AD-4A79-BE68-55D34C5B0B5A}" type="presParOf" srcId="{D97FEAE1-2F4D-42B2-A9F9-6F8CA932324C}" destId="{9569C351-B5BA-436E-9C48-CD0C06D0E5DE}" srcOrd="1" destOrd="0" presId="urn:microsoft.com/office/officeart/2005/8/layout/pyramid3"/>
    <dgm:cxn modelId="{4B439E49-CB30-41A9-B273-C42DAFE944BB}" type="presParOf" srcId="{D97FEAE1-2F4D-42B2-A9F9-6F8CA932324C}" destId="{A54B6EAF-D3D8-4DE2-85EF-D159FCBA318E}" srcOrd="2" destOrd="0" presId="urn:microsoft.com/office/officeart/2005/8/layout/pyramid3"/>
    <dgm:cxn modelId="{DC6B2E2A-9701-4739-97AA-EC0A8350A91C}" type="presParOf" srcId="{D97FEAE1-2F4D-42B2-A9F9-6F8CA932324C}" destId="{EAC956F8-5B91-4ADF-8754-3263736C8560}" srcOrd="3" destOrd="0" presId="urn:microsoft.com/office/officeart/2005/8/layout/pyramid3"/>
    <dgm:cxn modelId="{2310253F-6282-4211-9AD2-F66816573550}" type="presParOf" srcId="{ABDA4CFD-6027-468E-A34F-A6A002DE748B}" destId="{F0EEDC2D-8BB4-4EAE-8A14-D6B1DB0A0395}" srcOrd="1" destOrd="0" presId="urn:microsoft.com/office/officeart/2005/8/layout/pyramid3"/>
    <dgm:cxn modelId="{82124F1E-F7D3-4314-8C1E-12211FDA0609}" type="presParOf" srcId="{F0EEDC2D-8BB4-4EAE-8A14-D6B1DB0A0395}" destId="{99DCBA57-5BAE-4BB7-AA21-E74B3A03A900}" srcOrd="0" destOrd="0" presId="urn:microsoft.com/office/officeart/2005/8/layout/pyramid3"/>
    <dgm:cxn modelId="{8D028DCB-A976-416B-A3F9-EDF580B30589}" type="presParOf" srcId="{F0EEDC2D-8BB4-4EAE-8A14-D6B1DB0A0395}" destId="{9B3BC30B-AEE0-4A4C-A7BD-D19106E82476}" srcOrd="1" destOrd="0" presId="urn:microsoft.com/office/officeart/2005/8/layout/pyramid3"/>
    <dgm:cxn modelId="{2552507F-F5A7-4506-BD71-9EC3218960F5}" type="presParOf" srcId="{F0EEDC2D-8BB4-4EAE-8A14-D6B1DB0A0395}" destId="{97FDF549-B8A0-4231-83CC-23CF64E87F7E}" srcOrd="2" destOrd="0" presId="urn:microsoft.com/office/officeart/2005/8/layout/pyramid3"/>
    <dgm:cxn modelId="{437EAB9E-D62E-4721-8709-5BB66F930D14}" type="presParOf" srcId="{F0EEDC2D-8BB4-4EAE-8A14-D6B1DB0A0395}" destId="{F153D22C-3969-4431-8968-0F8B1141B3BC}" srcOrd="3" destOrd="0" presId="urn:microsoft.com/office/officeart/2005/8/layout/pyramid3"/>
    <dgm:cxn modelId="{095D2C1A-C033-48F1-AC8C-462433B3C719}" type="presParOf" srcId="{ABDA4CFD-6027-468E-A34F-A6A002DE748B}" destId="{75FFDA99-8FD5-4510-9B64-015B07770E55}" srcOrd="2" destOrd="0" presId="urn:microsoft.com/office/officeart/2005/8/layout/pyramid3"/>
    <dgm:cxn modelId="{41BAEBF3-30AA-4434-9807-7229063045CD}" type="presParOf" srcId="{75FFDA99-8FD5-4510-9B64-015B07770E55}" destId="{D98B863A-4B39-4EA7-BE5B-3717CAD206C4}" srcOrd="0" destOrd="0" presId="urn:microsoft.com/office/officeart/2005/8/layout/pyramid3"/>
    <dgm:cxn modelId="{3F3494F5-F53C-401E-A504-FB57A630C058}" type="presParOf" srcId="{75FFDA99-8FD5-4510-9B64-015B07770E55}" destId="{CD30D4DE-1D2D-4794-9A53-CDBD55CDA40E}" srcOrd="1" destOrd="0" presId="urn:microsoft.com/office/officeart/2005/8/layout/pyramid3"/>
    <dgm:cxn modelId="{79D77F51-2B75-4FB1-8176-5F2109157C17}" type="presParOf" srcId="{75FFDA99-8FD5-4510-9B64-015B07770E55}" destId="{D4FE688E-FA7D-42A0-95FB-CBB9F2C7EA7A}" srcOrd="2" destOrd="0" presId="urn:microsoft.com/office/officeart/2005/8/layout/pyramid3"/>
    <dgm:cxn modelId="{C85A7A39-DEEB-434E-897F-618E86B6BDC1}" type="presParOf" srcId="{75FFDA99-8FD5-4510-9B64-015B07770E55}" destId="{5DC09EA1-C1CF-44DE-8066-9A814C8A1B9F}" srcOrd="3" destOrd="0" presId="urn:microsoft.com/office/officeart/2005/8/layout/pyramid3"/>
    <dgm:cxn modelId="{437B7AD3-2136-4554-9C45-E38B354C0ADE}" type="presParOf" srcId="{ABDA4CFD-6027-468E-A34F-A6A002DE748B}" destId="{28220C6C-8528-4A19-B5FF-2A41286EC494}" srcOrd="3" destOrd="0" presId="urn:microsoft.com/office/officeart/2005/8/layout/pyramid3"/>
    <dgm:cxn modelId="{B72FAAB4-9642-4C34-ACAB-125E90B62A0E}" type="presParOf" srcId="{28220C6C-8528-4A19-B5FF-2A41286EC494}" destId="{03E00075-D51D-44E6-AFFA-F9FBF90D4F66}" srcOrd="0" destOrd="0" presId="urn:microsoft.com/office/officeart/2005/8/layout/pyramid3"/>
    <dgm:cxn modelId="{30C466AC-906F-47A3-B0C7-2706945E1387}" type="presParOf" srcId="{28220C6C-8528-4A19-B5FF-2A41286EC494}" destId="{33922BF2-AB45-4522-BFCB-79F23C729E44}" srcOrd="1" destOrd="0" presId="urn:microsoft.com/office/officeart/2005/8/layout/pyramid3"/>
    <dgm:cxn modelId="{5E5F4B10-E442-4905-AFC7-143C44E88011}" type="presParOf" srcId="{28220C6C-8528-4A19-B5FF-2A41286EC494}" destId="{0D62024E-1D0D-4F28-90F8-7CE4BDD0BB1D}" srcOrd="2" destOrd="0" presId="urn:microsoft.com/office/officeart/2005/8/layout/pyramid3"/>
    <dgm:cxn modelId="{3CA32A8F-423E-47B7-80D4-8F8F8FB322D7}" type="presParOf" srcId="{28220C6C-8528-4A19-B5FF-2A41286EC494}" destId="{FED7AC6B-53D1-47F9-A189-5B609FBC2EBE}" srcOrd="3" destOrd="0" presId="urn:microsoft.com/office/officeart/2005/8/layout/pyramid3"/>
    <dgm:cxn modelId="{611DEEF1-2696-41F5-81D0-32A37C79CC89}" type="presParOf" srcId="{ABDA4CFD-6027-468E-A34F-A6A002DE748B}" destId="{39B26771-4FA3-4C1A-8B91-FDC2905B52BC}" srcOrd="4" destOrd="0" presId="urn:microsoft.com/office/officeart/2005/8/layout/pyramid3"/>
    <dgm:cxn modelId="{8DD76E66-C959-4FF4-B3D0-7CD49BE4717E}" type="presParOf" srcId="{39B26771-4FA3-4C1A-8B91-FDC2905B52BC}" destId="{3756B229-5A24-46DD-9012-93BFB7C421BD}" srcOrd="0" destOrd="0" presId="urn:microsoft.com/office/officeart/2005/8/layout/pyramid3"/>
    <dgm:cxn modelId="{D29ABEE4-A70E-474D-A199-367A7D5801C7}" type="presParOf" srcId="{39B26771-4FA3-4C1A-8B91-FDC2905B52BC}" destId="{EADAF514-DF09-48E3-89AA-7FEFCAA2CDF0}" srcOrd="1" destOrd="0" presId="urn:microsoft.com/office/officeart/2005/8/layout/pyramid3"/>
    <dgm:cxn modelId="{77841204-FAA0-4297-BF8B-35C39E1E8F0C}" type="presParOf" srcId="{39B26771-4FA3-4C1A-8B91-FDC2905B52BC}" destId="{34C9F665-A176-4E04-AB22-781E76A8FE89}" srcOrd="2" destOrd="0" presId="urn:microsoft.com/office/officeart/2005/8/layout/pyramid3"/>
    <dgm:cxn modelId="{98304C0C-3DAA-47C3-A7FC-534C89032BB0}" type="presParOf" srcId="{39B26771-4FA3-4C1A-8B91-FDC2905B52BC}" destId="{B824392A-E4FD-4A83-AF2D-AF7BF4F500B4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AED97-492C-4DD7-9AD1-0BD49F1F61EC}">
      <dsp:nvSpPr>
        <dsp:cNvPr id="0" name=""/>
        <dsp:cNvSpPr/>
      </dsp:nvSpPr>
      <dsp:spPr>
        <a:xfrm>
          <a:off x="1016347" y="225"/>
          <a:ext cx="2182965" cy="13097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cs typeface="Times New Roman" pitchFamily="18" charset="0"/>
            </a:rPr>
            <a:t>férias superior a trinta dias;</a:t>
          </a:r>
          <a:endParaRPr lang="pt-BR" sz="1800" kern="1200" dirty="0"/>
        </a:p>
      </dsp:txBody>
      <dsp:txXfrm>
        <a:off x="1016347" y="225"/>
        <a:ext cx="2182965" cy="1309779"/>
      </dsp:txXfrm>
    </dsp:sp>
    <dsp:sp modelId="{F4607B6F-DB08-4C80-8542-8755D02D340F}">
      <dsp:nvSpPr>
        <dsp:cNvPr id="0" name=""/>
        <dsp:cNvSpPr/>
      </dsp:nvSpPr>
      <dsp:spPr>
        <a:xfrm>
          <a:off x="3417610" y="225"/>
          <a:ext cx="2182965" cy="1309779"/>
        </a:xfrm>
        <a:prstGeom prst="rect">
          <a:avLst/>
        </a:prstGeom>
        <a:solidFill>
          <a:schemeClr val="accent2">
            <a:hueOff val="-1007467"/>
            <a:satOff val="582"/>
            <a:lumOff val="-1067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cs typeface="Times New Roman" pitchFamily="18" charset="0"/>
            </a:rPr>
            <a:t>adicionais por tempo de serviço;  </a:t>
          </a:r>
          <a:endParaRPr lang="pt-BR" sz="1800" kern="1200" dirty="0"/>
        </a:p>
      </dsp:txBody>
      <dsp:txXfrm>
        <a:off x="3417610" y="225"/>
        <a:ext cx="2182965" cy="1309779"/>
      </dsp:txXfrm>
    </dsp:sp>
    <dsp:sp modelId="{D649D492-9C58-458A-B5F1-B844BC39904E}">
      <dsp:nvSpPr>
        <dsp:cNvPr id="0" name=""/>
        <dsp:cNvSpPr/>
      </dsp:nvSpPr>
      <dsp:spPr>
        <a:xfrm>
          <a:off x="5818872" y="225"/>
          <a:ext cx="2182965" cy="1309779"/>
        </a:xfrm>
        <a:prstGeom prst="rect">
          <a:avLst/>
        </a:prstGeom>
        <a:solidFill>
          <a:schemeClr val="accent2">
            <a:hueOff val="-2014934"/>
            <a:satOff val="1164"/>
            <a:lumOff val="-2135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cs typeface="Times New Roman" pitchFamily="18" charset="0"/>
            </a:rPr>
            <a:t>efeitos retroativos de reajustes</a:t>
          </a:r>
          <a:r>
            <a:rPr lang="pt-BR" sz="2400" kern="1200" dirty="0">
              <a:cs typeface="Times New Roman" pitchFamily="18" charset="0"/>
            </a:rPr>
            <a:t>; </a:t>
          </a:r>
          <a:endParaRPr lang="pt-BR" sz="2400" kern="1200" dirty="0"/>
        </a:p>
      </dsp:txBody>
      <dsp:txXfrm>
        <a:off x="5818872" y="225"/>
        <a:ext cx="2182965" cy="1309779"/>
      </dsp:txXfrm>
    </dsp:sp>
    <dsp:sp modelId="{8510DC72-230A-42B9-86FA-7C02E9CDD103}">
      <dsp:nvSpPr>
        <dsp:cNvPr id="0" name=""/>
        <dsp:cNvSpPr/>
      </dsp:nvSpPr>
      <dsp:spPr>
        <a:xfrm>
          <a:off x="8220135" y="225"/>
          <a:ext cx="2182965" cy="1309779"/>
        </a:xfrm>
        <a:prstGeom prst="rect">
          <a:avLst/>
        </a:prstGeom>
        <a:solidFill>
          <a:schemeClr val="accent2">
            <a:hueOff val="-3022401"/>
            <a:satOff val="1745"/>
            <a:lumOff val="-3202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cs typeface="Times New Roman" pitchFamily="18" charset="0"/>
            </a:rPr>
            <a:t>licenças decorrentes de tempo de serviço, ressalvada licença para fins de capacitação</a:t>
          </a:r>
          <a:r>
            <a:rPr lang="pt-BR" sz="1800" kern="1200" dirty="0">
              <a:cs typeface="Times New Roman" pitchFamily="18" charset="0"/>
            </a:rPr>
            <a:t>; </a:t>
          </a:r>
          <a:endParaRPr lang="pt-BR" sz="1800" kern="1200" dirty="0"/>
        </a:p>
      </dsp:txBody>
      <dsp:txXfrm>
        <a:off x="8220135" y="225"/>
        <a:ext cx="2182965" cy="1309779"/>
      </dsp:txXfrm>
    </dsp:sp>
    <dsp:sp modelId="{A560D81E-B2E4-4A07-BA29-8F49ED4FED8C}">
      <dsp:nvSpPr>
        <dsp:cNvPr id="0" name=""/>
        <dsp:cNvSpPr/>
      </dsp:nvSpPr>
      <dsp:spPr>
        <a:xfrm>
          <a:off x="1016347" y="1528301"/>
          <a:ext cx="2182965" cy="1309779"/>
        </a:xfrm>
        <a:prstGeom prst="rect">
          <a:avLst/>
        </a:prstGeom>
        <a:solidFill>
          <a:schemeClr val="accent2">
            <a:hueOff val="-4029868"/>
            <a:satOff val="2327"/>
            <a:lumOff val="-427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cs typeface="Times New Roman" pitchFamily="18" charset="0"/>
            </a:rPr>
            <a:t>redução de jornada sem redução de remuneração, exceto se decorrente de limitação de saúde; </a:t>
          </a:r>
          <a:endParaRPr lang="pt-BR" sz="1400" kern="1200" dirty="0"/>
        </a:p>
      </dsp:txBody>
      <dsp:txXfrm>
        <a:off x="1016347" y="1528301"/>
        <a:ext cx="2182965" cy="1309779"/>
      </dsp:txXfrm>
    </dsp:sp>
    <dsp:sp modelId="{40000810-5BBB-4759-BA94-4CDC0622450B}">
      <dsp:nvSpPr>
        <dsp:cNvPr id="0" name=""/>
        <dsp:cNvSpPr/>
      </dsp:nvSpPr>
      <dsp:spPr>
        <a:xfrm>
          <a:off x="3417610" y="1528301"/>
          <a:ext cx="2182965" cy="1309779"/>
        </a:xfrm>
        <a:prstGeom prst="rect">
          <a:avLst/>
        </a:prstGeom>
        <a:solidFill>
          <a:schemeClr val="accent2">
            <a:hueOff val="-5037335"/>
            <a:satOff val="2909"/>
            <a:lumOff val="-5337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cs typeface="Times New Roman" pitchFamily="18" charset="0"/>
            </a:rPr>
            <a:t>aposentadoria compulsória como modalidade de punição; </a:t>
          </a:r>
          <a:endParaRPr lang="pt-BR" sz="1400" kern="1200" dirty="0"/>
        </a:p>
      </dsp:txBody>
      <dsp:txXfrm>
        <a:off x="3417610" y="1528301"/>
        <a:ext cx="2182965" cy="1309779"/>
      </dsp:txXfrm>
    </dsp:sp>
    <dsp:sp modelId="{6E91C312-ECC5-4EE8-9EEF-C622F64FF659}">
      <dsp:nvSpPr>
        <dsp:cNvPr id="0" name=""/>
        <dsp:cNvSpPr/>
      </dsp:nvSpPr>
      <dsp:spPr>
        <a:xfrm>
          <a:off x="5818872" y="1528301"/>
          <a:ext cx="2182965" cy="1309779"/>
        </a:xfrm>
        <a:prstGeom prst="rect">
          <a:avLst/>
        </a:prstGeom>
        <a:solidFill>
          <a:schemeClr val="accent2">
            <a:hueOff val="-6044802"/>
            <a:satOff val="3491"/>
            <a:lumOff val="-6405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cs typeface="Times New Roman" pitchFamily="18" charset="0"/>
            </a:rPr>
            <a:t>adicional ou indenização por substituição, ressalvada a efetiva substituição; </a:t>
          </a:r>
          <a:endParaRPr lang="pt-BR" sz="1400" kern="1200" dirty="0"/>
        </a:p>
      </dsp:txBody>
      <dsp:txXfrm>
        <a:off x="5818872" y="1528301"/>
        <a:ext cx="2182965" cy="1309779"/>
      </dsp:txXfrm>
    </dsp:sp>
    <dsp:sp modelId="{3CFD2A51-DA7B-4CEC-A45F-3256374AC0EA}">
      <dsp:nvSpPr>
        <dsp:cNvPr id="0" name=""/>
        <dsp:cNvSpPr/>
      </dsp:nvSpPr>
      <dsp:spPr>
        <a:xfrm>
          <a:off x="8220135" y="1528301"/>
          <a:ext cx="2182965" cy="1309779"/>
        </a:xfrm>
        <a:prstGeom prst="rect">
          <a:avLst/>
        </a:prstGeom>
        <a:solidFill>
          <a:schemeClr val="accent2">
            <a:hueOff val="-7052270"/>
            <a:satOff val="4072"/>
            <a:lumOff val="-7472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cs typeface="Times New Roman" pitchFamily="18" charset="0"/>
            </a:rPr>
            <a:t>evolução na carreira baseada exclusivamente em tempo de serviço; </a:t>
          </a:r>
          <a:endParaRPr lang="pt-BR" sz="1600" kern="1200" dirty="0"/>
        </a:p>
      </dsp:txBody>
      <dsp:txXfrm>
        <a:off x="8220135" y="1528301"/>
        <a:ext cx="2182965" cy="1309779"/>
      </dsp:txXfrm>
    </dsp:sp>
    <dsp:sp modelId="{87C31326-20C9-4A39-B609-A075E508D779}">
      <dsp:nvSpPr>
        <dsp:cNvPr id="0" name=""/>
        <dsp:cNvSpPr/>
      </dsp:nvSpPr>
      <dsp:spPr>
        <a:xfrm>
          <a:off x="1107824" y="3028243"/>
          <a:ext cx="2182965" cy="1309779"/>
        </a:xfrm>
        <a:prstGeom prst="rect">
          <a:avLst/>
        </a:prstGeom>
        <a:solidFill>
          <a:schemeClr val="accent2">
            <a:hueOff val="-8059736"/>
            <a:satOff val="4654"/>
            <a:lumOff val="-854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parcelas indenizatórias sem previsão de requisitos e valores em lei, </a:t>
          </a:r>
        </a:p>
      </dsp:txBody>
      <dsp:txXfrm>
        <a:off x="1107824" y="3028243"/>
        <a:ext cx="2182965" cy="1309779"/>
      </dsp:txXfrm>
    </dsp:sp>
    <dsp:sp modelId="{A8D4C727-1C0B-4433-AAD9-7CA93FEE3AD1}">
      <dsp:nvSpPr>
        <dsp:cNvPr id="0" name=""/>
        <dsp:cNvSpPr/>
      </dsp:nvSpPr>
      <dsp:spPr>
        <a:xfrm>
          <a:off x="3565364" y="3014176"/>
          <a:ext cx="2244591" cy="1309779"/>
        </a:xfrm>
        <a:prstGeom prst="rect">
          <a:avLst/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cs typeface="Times New Roman" pitchFamily="18" charset="0"/>
            </a:rPr>
            <a:t>incorporação, total ou parcial, da remuneração de cargos ocupados ao cargo efetivo ou emprego</a:t>
          </a:r>
          <a:r>
            <a:rPr lang="pt-BR" sz="1600" kern="1200" dirty="0">
              <a:cs typeface="Times New Roman" pitchFamily="18" charset="0"/>
            </a:rPr>
            <a:t> permanente</a:t>
          </a:r>
          <a:endParaRPr lang="pt-BR" sz="1600" kern="1200" dirty="0"/>
        </a:p>
      </dsp:txBody>
      <dsp:txXfrm>
        <a:off x="3565364" y="3014176"/>
        <a:ext cx="2244591" cy="1309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2D37E-672E-4B6A-84F2-E9FC6800D1F0}">
      <dsp:nvSpPr>
        <dsp:cNvPr id="0" name=""/>
        <dsp:cNvSpPr/>
      </dsp:nvSpPr>
      <dsp:spPr>
        <a:xfrm>
          <a:off x="7247762" y="0"/>
          <a:ext cx="4594986" cy="924157"/>
        </a:xfrm>
        <a:prstGeom prst="nonIsoscelesTrapezoid">
          <a:avLst>
            <a:gd name="adj1" fmla="val 8714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kern="1200"/>
            <a:t>Setor Público Municipal </a:t>
          </a:r>
        </a:p>
      </dsp:txBody>
      <dsp:txXfrm>
        <a:off x="8053069" y="0"/>
        <a:ext cx="3789679" cy="924157"/>
      </dsp:txXfrm>
    </dsp:sp>
    <dsp:sp modelId="{A54B6EAF-D3D8-4DE2-85EF-D159FCBA318E}">
      <dsp:nvSpPr>
        <dsp:cNvPr id="0" name=""/>
        <dsp:cNvSpPr/>
      </dsp:nvSpPr>
      <dsp:spPr>
        <a:xfrm rot="10800000">
          <a:off x="0" y="0"/>
          <a:ext cx="8053069" cy="924157"/>
        </a:xfrm>
        <a:prstGeom prst="trapezoid">
          <a:avLst>
            <a:gd name="adj" fmla="val 871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5.571.083 (53,1%)</a:t>
          </a:r>
        </a:p>
      </dsp:txBody>
      <dsp:txXfrm rot="-10800000">
        <a:off x="1409287" y="0"/>
        <a:ext cx="5234495" cy="924157"/>
      </dsp:txXfrm>
    </dsp:sp>
    <dsp:sp modelId="{99DCBA57-5BAE-4BB7-AA21-E74B3A03A900}">
      <dsp:nvSpPr>
        <dsp:cNvPr id="0" name=""/>
        <dsp:cNvSpPr/>
      </dsp:nvSpPr>
      <dsp:spPr>
        <a:xfrm>
          <a:off x="6442455" y="924157"/>
          <a:ext cx="5400293" cy="924157"/>
        </a:xfrm>
        <a:prstGeom prst="nonIsoscelesTrapezoid">
          <a:avLst>
            <a:gd name="adj1" fmla="val 8714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266801"/>
              <a:satOff val="1309"/>
              <a:lumOff val="-2402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kern="1200"/>
            <a:t>Setor Público Estadual</a:t>
          </a:r>
        </a:p>
      </dsp:txBody>
      <dsp:txXfrm>
        <a:off x="7247762" y="924157"/>
        <a:ext cx="4594986" cy="924157"/>
      </dsp:txXfrm>
    </dsp:sp>
    <dsp:sp modelId="{97FDF549-B8A0-4231-83CC-23CF64E87F7E}">
      <dsp:nvSpPr>
        <dsp:cNvPr id="0" name=""/>
        <dsp:cNvSpPr/>
      </dsp:nvSpPr>
      <dsp:spPr>
        <a:xfrm rot="10800000">
          <a:off x="805306" y="924157"/>
          <a:ext cx="6442455" cy="924157"/>
        </a:xfrm>
        <a:prstGeom prst="trapezoid">
          <a:avLst>
            <a:gd name="adj" fmla="val 87140"/>
          </a:avLst>
        </a:prstGeom>
        <a:gradFill rotWithShape="0">
          <a:gsLst>
            <a:gs pos="0">
              <a:schemeClr val="accent2">
                <a:hueOff val="-2266801"/>
                <a:satOff val="1309"/>
                <a:lumOff val="-2402"/>
                <a:alphaOff val="0"/>
                <a:shade val="45000"/>
                <a:satMod val="155000"/>
              </a:schemeClr>
            </a:gs>
            <a:gs pos="60000">
              <a:schemeClr val="accent2">
                <a:hueOff val="-2266801"/>
                <a:satOff val="1309"/>
                <a:lumOff val="-2402"/>
                <a:alphaOff val="0"/>
                <a:shade val="95000"/>
                <a:satMod val="150000"/>
              </a:schemeClr>
            </a:gs>
            <a:gs pos="100000">
              <a:schemeClr val="accent2">
                <a:hueOff val="-2266801"/>
                <a:satOff val="1309"/>
                <a:lumOff val="-2402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3.050.949 (29,1%)</a:t>
          </a:r>
        </a:p>
      </dsp:txBody>
      <dsp:txXfrm rot="-10800000">
        <a:off x="1932736" y="924157"/>
        <a:ext cx="4187596" cy="924157"/>
      </dsp:txXfrm>
    </dsp:sp>
    <dsp:sp modelId="{D98B863A-4B39-4EA7-BE5B-3717CAD206C4}">
      <dsp:nvSpPr>
        <dsp:cNvPr id="0" name=""/>
        <dsp:cNvSpPr/>
      </dsp:nvSpPr>
      <dsp:spPr>
        <a:xfrm>
          <a:off x="5637148" y="1848314"/>
          <a:ext cx="6205600" cy="924157"/>
        </a:xfrm>
        <a:prstGeom prst="nonIsoscelesTrapezoid">
          <a:avLst>
            <a:gd name="adj1" fmla="val 8714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533602"/>
              <a:satOff val="2618"/>
              <a:lumOff val="-4804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kern="1200"/>
            <a:t>Setor Público Federal</a:t>
          </a:r>
        </a:p>
      </dsp:txBody>
      <dsp:txXfrm>
        <a:off x="6442455" y="1848314"/>
        <a:ext cx="5400293" cy="924157"/>
      </dsp:txXfrm>
    </dsp:sp>
    <dsp:sp modelId="{D4FE688E-FA7D-42A0-95FB-CBB9F2C7EA7A}">
      <dsp:nvSpPr>
        <dsp:cNvPr id="0" name=""/>
        <dsp:cNvSpPr/>
      </dsp:nvSpPr>
      <dsp:spPr>
        <a:xfrm rot="10800000">
          <a:off x="1610613" y="1848314"/>
          <a:ext cx="4831841" cy="924157"/>
        </a:xfrm>
        <a:prstGeom prst="trapezoid">
          <a:avLst>
            <a:gd name="adj" fmla="val 87140"/>
          </a:avLst>
        </a:prstGeom>
        <a:gradFill rotWithShape="0">
          <a:gsLst>
            <a:gs pos="0">
              <a:schemeClr val="accent2">
                <a:hueOff val="-4533602"/>
                <a:satOff val="2618"/>
                <a:lumOff val="-4804"/>
                <a:alphaOff val="0"/>
                <a:shade val="45000"/>
                <a:satMod val="155000"/>
              </a:schemeClr>
            </a:gs>
            <a:gs pos="60000">
              <a:schemeClr val="accent2">
                <a:hueOff val="-4533602"/>
                <a:satOff val="2618"/>
                <a:lumOff val="-4804"/>
                <a:alphaOff val="0"/>
                <a:shade val="95000"/>
                <a:satMod val="150000"/>
              </a:schemeClr>
            </a:gs>
            <a:gs pos="100000">
              <a:schemeClr val="accent2">
                <a:hueOff val="-4533602"/>
                <a:satOff val="2618"/>
                <a:lumOff val="-4804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1.032.979 (9,8%)</a:t>
          </a:r>
        </a:p>
      </dsp:txBody>
      <dsp:txXfrm rot="-10800000">
        <a:off x="2456186" y="1848314"/>
        <a:ext cx="3140697" cy="924157"/>
      </dsp:txXfrm>
    </dsp:sp>
    <dsp:sp modelId="{03E00075-D51D-44E6-AFFA-F9FBF90D4F66}">
      <dsp:nvSpPr>
        <dsp:cNvPr id="0" name=""/>
        <dsp:cNvSpPr/>
      </dsp:nvSpPr>
      <dsp:spPr>
        <a:xfrm>
          <a:off x="4831841" y="2772472"/>
          <a:ext cx="7010907" cy="924157"/>
        </a:xfrm>
        <a:prstGeom prst="nonIsoscelesTrapezoid">
          <a:avLst>
            <a:gd name="adj1" fmla="val 8714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6800403"/>
              <a:satOff val="3927"/>
              <a:lumOff val="-7205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kern="1200"/>
            <a:t>Entidade Empresa Estatal</a:t>
          </a:r>
        </a:p>
      </dsp:txBody>
      <dsp:txXfrm>
        <a:off x="5637148" y="2772472"/>
        <a:ext cx="6205600" cy="924157"/>
      </dsp:txXfrm>
    </dsp:sp>
    <dsp:sp modelId="{0D62024E-1D0D-4F28-90F8-7CE4BDD0BB1D}">
      <dsp:nvSpPr>
        <dsp:cNvPr id="0" name=""/>
        <dsp:cNvSpPr/>
      </dsp:nvSpPr>
      <dsp:spPr>
        <a:xfrm rot="10800000">
          <a:off x="2415920" y="2772472"/>
          <a:ext cx="3221227" cy="924157"/>
        </a:xfrm>
        <a:prstGeom prst="trapezoid">
          <a:avLst>
            <a:gd name="adj" fmla="val 87140"/>
          </a:avLst>
        </a:prstGeom>
        <a:gradFill rotWithShape="0">
          <a:gsLst>
            <a:gs pos="0">
              <a:schemeClr val="accent2">
                <a:hueOff val="-6800403"/>
                <a:satOff val="3927"/>
                <a:lumOff val="-7205"/>
                <a:alphaOff val="0"/>
                <a:shade val="45000"/>
                <a:satMod val="155000"/>
              </a:schemeClr>
            </a:gs>
            <a:gs pos="60000">
              <a:schemeClr val="accent2">
                <a:hueOff val="-6800403"/>
                <a:satOff val="3927"/>
                <a:lumOff val="-7205"/>
                <a:alphaOff val="0"/>
                <a:shade val="95000"/>
                <a:satMod val="150000"/>
              </a:schemeClr>
            </a:gs>
            <a:gs pos="100000">
              <a:schemeClr val="accent2">
                <a:hueOff val="-6800403"/>
                <a:satOff val="3927"/>
                <a:lumOff val="-7205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777.530 (7,4%)</a:t>
          </a:r>
        </a:p>
      </dsp:txBody>
      <dsp:txXfrm rot="-10800000">
        <a:off x="2979635" y="2772472"/>
        <a:ext cx="2093798" cy="924157"/>
      </dsp:txXfrm>
    </dsp:sp>
    <dsp:sp modelId="{3756B229-5A24-46DD-9012-93BFB7C421BD}">
      <dsp:nvSpPr>
        <dsp:cNvPr id="0" name=""/>
        <dsp:cNvSpPr/>
      </dsp:nvSpPr>
      <dsp:spPr>
        <a:xfrm>
          <a:off x="4026534" y="3696629"/>
          <a:ext cx="7816214" cy="924157"/>
        </a:xfrm>
        <a:prstGeom prst="nonIsoscelesTrapezoid">
          <a:avLst>
            <a:gd name="adj1" fmla="val 8714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9067203"/>
              <a:satOff val="5236"/>
              <a:lumOff val="-9607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kern="1200"/>
            <a:t>Setor Público Outros</a:t>
          </a:r>
        </a:p>
      </dsp:txBody>
      <dsp:txXfrm>
        <a:off x="4831841" y="3696629"/>
        <a:ext cx="7010907" cy="924157"/>
      </dsp:txXfrm>
    </dsp:sp>
    <dsp:sp modelId="{34C9F665-A176-4E04-AB22-781E76A8FE89}">
      <dsp:nvSpPr>
        <dsp:cNvPr id="0" name=""/>
        <dsp:cNvSpPr/>
      </dsp:nvSpPr>
      <dsp:spPr>
        <a:xfrm rot="10800000">
          <a:off x="3221227" y="3696629"/>
          <a:ext cx="1610613" cy="924157"/>
        </a:xfrm>
        <a:prstGeom prst="trapezoid">
          <a:avLst>
            <a:gd name="adj" fmla="val 87140"/>
          </a:avLst>
        </a:prstGeom>
        <a:gradFill rotWithShape="0">
          <a:gsLst>
            <a:gs pos="0">
              <a:schemeClr val="accent2">
                <a:hueOff val="-9067203"/>
                <a:satOff val="5236"/>
                <a:lumOff val="-9607"/>
                <a:alphaOff val="0"/>
                <a:shade val="45000"/>
                <a:satMod val="155000"/>
              </a:schemeClr>
            </a:gs>
            <a:gs pos="60000">
              <a:schemeClr val="accent2">
                <a:hueOff val="-9067203"/>
                <a:satOff val="5236"/>
                <a:lumOff val="-9607"/>
                <a:alphaOff val="0"/>
                <a:shade val="95000"/>
                <a:satMod val="150000"/>
              </a:schemeClr>
            </a:gs>
            <a:gs pos="100000">
              <a:schemeClr val="accent2">
                <a:hueOff val="-9067203"/>
                <a:satOff val="5236"/>
                <a:lumOff val="-9607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64.066 (0,6%)</a:t>
          </a:r>
        </a:p>
      </dsp:txBody>
      <dsp:txXfrm rot="-10800000">
        <a:off x="3221227" y="3696629"/>
        <a:ext cx="1610613" cy="924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0.00684</cdr:x>
      <cdr:y>0.0099</cdr:y>
    </cdr:from>
    <cdr:to>
      <cdr:x>0.04372</cdr:x>
      <cdr:y>0.06436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47736" y="37908"/>
          <a:ext cx="257490" cy="20853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800" b="0" i="0">
              <a:solidFill>
                <a:srgbClr val="000000"/>
              </a:solidFill>
              <a:latin typeface="Arial Narrow" panose="020B0606020202030204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0.2492</cdr:x>
      <cdr:y>0.03307</cdr:y>
    </cdr:from>
    <cdr:to>
      <cdr:x>0.25961</cdr:x>
      <cdr:y>0.05589</cdr:y>
    </cdr:to>
    <cdr:sp macro="" textlink="">
      <cdr:nvSpPr>
        <cdr:cNvPr id="7" name="xlamShapesMarker"/>
        <cdr:cNvSpPr/>
      </cdr:nvSpPr>
      <cdr:spPr>
        <a:xfrm xmlns:a="http://schemas.openxmlformats.org/drawingml/2006/main">
          <a:off x="1846671" y="111807"/>
          <a:ext cx="77178" cy="77178"/>
        </a:xfrm>
        <a:prstGeom xmlns:a="http://schemas.openxmlformats.org/drawingml/2006/main" prst="rect">
          <a:avLst/>
        </a:prstGeom>
        <a:solidFill xmlns:a="http://schemas.openxmlformats.org/drawingml/2006/main">
          <a:srgbClr val="EAEAEA"/>
        </a:solidFill>
        <a:ln xmlns:a="http://schemas.openxmlformats.org/drawingml/2006/main" w="635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9041DB8-B66F-4DC8-A96E-33677E0F90FF}" type="datetimeFigureOut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604A0D4-B89B-4ADD-AF9E-38636B40EE4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EB49C4A-65AC-492D-9701-81B46C3AD0E4}" type="datetimeFigureOut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3454182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2869989-EB00-4EE7-BCB5-25BDC5BB29F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07988" y="695325"/>
            <a:ext cx="6173787" cy="34734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Deixar</a:t>
            </a:r>
            <a:r>
              <a:rPr lang="pt-BR" baseline="0" dirty="0"/>
              <a:t> mais didático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614">
              <a:defRPr/>
            </a:pPr>
            <a:fld id="{B3E86B04-66D2-440B-A3AC-0CD62631C8EF}" type="slidenum">
              <a:rPr lang="pt-BR" sz="1200">
                <a:solidFill>
                  <a:srgbClr val="2D2E2D"/>
                </a:solidFill>
                <a:latin typeface="Arial"/>
              </a:rPr>
              <a:pPr defTabSz="928614">
                <a:defRPr/>
              </a:pPr>
              <a:t>3</a:t>
            </a:fld>
            <a:endParaRPr lang="pt-BR" sz="1200" dirty="0">
              <a:solidFill>
                <a:srgbClr val="2D2E2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7934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07988" y="695325"/>
            <a:ext cx="6175375" cy="34734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Deixar</a:t>
            </a:r>
            <a:r>
              <a:rPr lang="pt-BR" baseline="0" dirty="0"/>
              <a:t> mais didático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8665">
              <a:defRPr/>
            </a:pPr>
            <a:fld id="{B3E86B04-66D2-440B-A3AC-0CD62631C8EF}" type="slidenum">
              <a:rPr lang="pt-BR" sz="1200">
                <a:solidFill>
                  <a:srgbClr val="2D2E2D"/>
                </a:solidFill>
                <a:latin typeface="Arial"/>
              </a:rPr>
              <a:pPr defTabSz="928665">
                <a:defRPr/>
              </a:pPr>
              <a:t>4</a:t>
            </a:fld>
            <a:endParaRPr lang="pt-BR" sz="1200" dirty="0">
              <a:solidFill>
                <a:srgbClr val="2D2E2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3788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B7F99-682A-4C11-B62B-CF18D9D351D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259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B7F99-682A-4C11-B62B-CF18D9D351D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30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B7F99-682A-4C11-B62B-CF18D9D351D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752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B7F99-682A-4C11-B62B-CF18D9D351D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08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  <p:grpSp>
        <p:nvGrpSpPr>
          <p:cNvPr id="9" name="Gru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3" name="Conector Reto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upo 30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9" name="Conector Reto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Grupo 53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60" name="Conector Reto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ector Reto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ector Reto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ector Reto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ector Reto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5" name="Conector Reto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ector Reto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to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to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to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upo 31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33" name="Conector Reto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o 3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44" name="Conector Reto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ector Reto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ector Reto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ector Reto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" name="Conector Reto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to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  <p:grpSp>
        <p:nvGrpSpPr>
          <p:cNvPr id="9" name="Gru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Conector Reto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upo 2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7" name="Conector Reto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1" name="Grupo 5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7" name="Conector Reto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ector Reto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ector Reto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ector Reto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Conector Reto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to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ector Reto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ector Reto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upo 2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30" name="Conector Reto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Grupo 3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41" name="Conector Reto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ector Reto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ector Reto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ector Reto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Conector Reto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to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2" name="Conector Re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406401" y="329184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2453-8663-4C69-AF73-9FD7B1DEC5D0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  <p:grpSp>
        <p:nvGrpSpPr>
          <p:cNvPr id="8" name="Grupo 7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Conector Reto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o 24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Conector Reto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upo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Conector Reto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Conector Reto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o 25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Conector Reto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o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Conector Reto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Conector Reto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Retângulo 58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60" name="Conector Reto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406401" y="329184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533404"/>
            <a:ext cx="2641600" cy="5257799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95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99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tângulo 6"/>
          <p:cNvSpPr/>
          <p:nvPr userDrawn="1"/>
        </p:nvSpPr>
        <p:spPr>
          <a:xfrm>
            <a:off x="5793835" y="453180"/>
            <a:ext cx="2808516" cy="25733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pt-BR" sz="1900">
              <a:solidFill>
                <a:prstClr val="white"/>
              </a:solidFill>
            </a:endParaRPr>
          </a:p>
        </p:txBody>
      </p:sp>
      <p:sp>
        <p:nvSpPr>
          <p:cNvPr id="8" name="Retângulo 7"/>
          <p:cNvSpPr/>
          <p:nvPr userDrawn="1"/>
        </p:nvSpPr>
        <p:spPr>
          <a:xfrm>
            <a:off x="5793835" y="3343391"/>
            <a:ext cx="2808516" cy="2573383"/>
          </a:xfrm>
          <a:prstGeom prst="rect">
            <a:avLst/>
          </a:prstGeom>
          <a:solidFill>
            <a:schemeClr val="accent3">
              <a:lumMod val="75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pt-BR" sz="1900">
              <a:solidFill>
                <a:prstClr val="white"/>
              </a:solidFill>
            </a:endParaRPr>
          </a:p>
        </p:txBody>
      </p:sp>
      <p:sp>
        <p:nvSpPr>
          <p:cNvPr id="9" name="Retângulo 8"/>
          <p:cNvSpPr/>
          <p:nvPr userDrawn="1"/>
        </p:nvSpPr>
        <p:spPr>
          <a:xfrm>
            <a:off x="8928793" y="3393835"/>
            <a:ext cx="2808516" cy="25733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pt-BR" sz="1900">
              <a:solidFill>
                <a:prstClr val="white"/>
              </a:solidFill>
            </a:endParaRPr>
          </a:p>
        </p:txBody>
      </p:sp>
      <p:sp>
        <p:nvSpPr>
          <p:cNvPr id="10" name="Retângulo 9"/>
          <p:cNvSpPr/>
          <p:nvPr userDrawn="1"/>
        </p:nvSpPr>
        <p:spPr>
          <a:xfrm>
            <a:off x="8928793" y="453180"/>
            <a:ext cx="2808516" cy="2573383"/>
          </a:xfrm>
          <a:prstGeom prst="rect">
            <a:avLst/>
          </a:prstGeom>
          <a:solidFill>
            <a:srgbClr val="FFC00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pt-BR" sz="19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07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12801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229601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0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85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476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99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5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38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78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3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65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51B2453-8663-4C69-AF73-9FD7B1DEC5D0}" type="datetime1">
              <a:rPr lang="pt-BR" smtClean="0"/>
              <a:pPr/>
              <a:t>22/09/2020</a:t>
            </a:fld>
            <a:endParaRPr lang="pt-BR" dirty="0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31375A4-56A4-47D6-9801-1991572033F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spd="med">
    <p:fade/>
  </p:transition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1959F847-2FB4-44DA-84B9-27A97F7B8AE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914377"/>
              <a:t>22/09/2020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6FC9B2CD-0B87-42CC-9DD6-8D120E71DE3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914377"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177" y="53988"/>
            <a:ext cx="1518153" cy="48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9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em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233680BC-E0AF-4250-BB42-366E26FB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12" y="3144149"/>
            <a:ext cx="10875981" cy="160385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DISPUTA PELOS DIREITOS</a:t>
            </a:r>
            <a:b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PÓS PANDEMIA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3" y="1262835"/>
            <a:ext cx="4987135" cy="15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6856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7058" y="518778"/>
            <a:ext cx="9647583" cy="672075"/>
          </a:xfrm>
        </p:spPr>
        <p:txBody>
          <a:bodyPr>
            <a:noAutofit/>
          </a:bodyPr>
          <a:lstStyle/>
          <a:p>
            <a:r>
              <a:rPr lang="pt-BR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Conjuntura MUNDO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1199" y="1740877"/>
            <a:ext cx="11425269" cy="4378569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Hegemonia do pensamento neoliberal na economia global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Incapacidade do sistema de lidar com as consequências de um projeto econômico que cria crises econômicas e sociais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Emergência de um pensamento conservador ultraliberal como resposta as insatisfações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Perda da centralidade da indústria e ressignificação do setor de serviços na reprodução do sistema capitalista e</a:t>
            </a:r>
            <a:endParaRPr lang="pt-BR" b="1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 err="1"/>
              <a:t>Mercadorização</a:t>
            </a:r>
            <a:r>
              <a:rPr lang="pt-BR" b="1" dirty="0"/>
              <a:t> dos direitos sociais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75416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4">
            <a:extLst>
              <a:ext uri="{FF2B5EF4-FFF2-40B4-BE49-F238E27FC236}">
                <a16:creationId xmlns:a16="http://schemas.microsoft.com/office/drawing/2014/main" id="{F9C1D8D6-0DBC-4C70-8566-089594CCB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91318" y="216572"/>
            <a:ext cx="6858234" cy="620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2717" y="106485"/>
            <a:ext cx="6742646" cy="112915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pt-BR" sz="4400" b="1" dirty="0">
                <a:solidFill>
                  <a:srgbClr val="002060"/>
                </a:solidFill>
                <a:latin typeface="Arial Black" panose="020B0A04020102020204" pitchFamily="34" charset="0"/>
              </a:rPr>
              <a:t>BRASIL</a:t>
            </a:r>
            <a:r>
              <a:rPr lang="pt-BR" sz="4400" b="1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br>
              <a:rPr lang="pt-BR" sz="4400" b="1" dirty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pt-BR" sz="3100" b="1" dirty="0">
                <a:solidFill>
                  <a:srgbClr val="0070C0"/>
                </a:solidFill>
                <a:latin typeface="Arial Black" panose="020B0A04020102020204" pitchFamily="34" charset="0"/>
              </a:rPr>
              <a:t>DIREITOS SOCIAIS</a:t>
            </a:r>
            <a:r>
              <a:rPr lang="pt-BR" sz="3100" b="1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9" name="Espaço Reservado para Número de Slide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A9E62-4E80-4B84-AF37-DBBC5E807CD5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BBA3797-7985-47D8-A090-453677EBAFBD}"/>
              </a:ext>
            </a:extLst>
          </p:cNvPr>
          <p:cNvSpPr/>
          <p:nvPr/>
        </p:nvSpPr>
        <p:spPr>
          <a:xfrm>
            <a:off x="623047" y="5656534"/>
            <a:ext cx="10945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</a:rPr>
              <a:t>CONSTITUIÇÃO FEDERAL 1988</a:t>
            </a:r>
          </a:p>
          <a:p>
            <a:pPr algn="ctr"/>
            <a:r>
              <a:rPr lang="pt-BR" dirty="0">
                <a:latin typeface="Arial" panose="020B0604020202020204" pitchFamily="34" charset="0"/>
              </a:rPr>
              <a:t>Art. 6º São direitos sociais a educação, a saúde, a alimentação, o trabalho, a moradia, o transporte, o lazer, a segurança, a previdência social, a proteção à maternidade e à infância, a assistência aos desamparados, na forma desta Constituição.  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3FB54DF-7B0F-48C8-9CCD-E3FAE4182EB1}"/>
              </a:ext>
            </a:extLst>
          </p:cNvPr>
          <p:cNvSpPr txBox="1"/>
          <p:nvPr/>
        </p:nvSpPr>
        <p:spPr>
          <a:xfrm>
            <a:off x="5018222" y="2670486"/>
            <a:ext cx="1939215" cy="95410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tx1"/>
                </a:solidFill>
                <a:latin typeface="+mn-lt"/>
              </a:rPr>
              <a:t>Direitos Sociais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84B52F9-6293-4BF0-8C84-85C6D1025005}"/>
              </a:ext>
            </a:extLst>
          </p:cNvPr>
          <p:cNvSpPr txBox="1"/>
          <p:nvPr/>
        </p:nvSpPr>
        <p:spPr>
          <a:xfrm>
            <a:off x="2801667" y="1328663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Educação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F0467CF-FE0F-4AAF-8242-1C1BBE793328}"/>
              </a:ext>
            </a:extLst>
          </p:cNvPr>
          <p:cNvSpPr txBox="1"/>
          <p:nvPr/>
        </p:nvSpPr>
        <p:spPr>
          <a:xfrm>
            <a:off x="2795634" y="2031535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Saúde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40E6077-AD3B-4F82-ACAA-E722543861C1}"/>
              </a:ext>
            </a:extLst>
          </p:cNvPr>
          <p:cNvSpPr txBox="1"/>
          <p:nvPr/>
        </p:nvSpPr>
        <p:spPr>
          <a:xfrm>
            <a:off x="5058880" y="1328664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Trabalho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EB32F5E-2107-4B53-8043-4CA62EE3B5DC}"/>
              </a:ext>
            </a:extLst>
          </p:cNvPr>
          <p:cNvSpPr txBox="1"/>
          <p:nvPr/>
        </p:nvSpPr>
        <p:spPr>
          <a:xfrm>
            <a:off x="7133121" y="2326160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Moradia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FD26043-138A-4311-9403-F223B41F1E52}"/>
              </a:ext>
            </a:extLst>
          </p:cNvPr>
          <p:cNvSpPr txBox="1"/>
          <p:nvPr/>
        </p:nvSpPr>
        <p:spPr>
          <a:xfrm>
            <a:off x="7133120" y="4995379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Transporte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4380AA1-658A-4D72-A241-AE1103D458B0}"/>
              </a:ext>
            </a:extLst>
          </p:cNvPr>
          <p:cNvSpPr txBox="1"/>
          <p:nvPr/>
        </p:nvSpPr>
        <p:spPr>
          <a:xfrm>
            <a:off x="7133121" y="1312535"/>
            <a:ext cx="1939215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Previdência Social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423998F-22DE-40FE-B5DD-D8569170DA03}"/>
              </a:ext>
            </a:extLst>
          </p:cNvPr>
          <p:cNvSpPr txBox="1"/>
          <p:nvPr/>
        </p:nvSpPr>
        <p:spPr>
          <a:xfrm>
            <a:off x="2810321" y="2753591"/>
            <a:ext cx="1939215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Segurança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18C6752-FD44-405B-994A-9EE5A9B37F7D}"/>
              </a:ext>
            </a:extLst>
          </p:cNvPr>
          <p:cNvSpPr txBox="1"/>
          <p:nvPr/>
        </p:nvSpPr>
        <p:spPr>
          <a:xfrm>
            <a:off x="7133121" y="3013501"/>
            <a:ext cx="2099495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Proteção a  maternidade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6FDDD27-C718-4735-A25C-CF390B6EACBA}"/>
              </a:ext>
            </a:extLst>
          </p:cNvPr>
          <p:cNvSpPr txBox="1"/>
          <p:nvPr/>
        </p:nvSpPr>
        <p:spPr>
          <a:xfrm>
            <a:off x="2802630" y="3420524"/>
            <a:ext cx="1939215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Assistência Social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5650589-57C6-4FDF-8520-6301704C1E07}"/>
              </a:ext>
            </a:extLst>
          </p:cNvPr>
          <p:cNvSpPr txBox="1"/>
          <p:nvPr/>
        </p:nvSpPr>
        <p:spPr>
          <a:xfrm>
            <a:off x="7133121" y="3993071"/>
            <a:ext cx="1939215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Proteção a infância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B7CB9CF-1F56-47F0-957A-7A1A6187D9C1}"/>
              </a:ext>
            </a:extLst>
          </p:cNvPr>
          <p:cNvSpPr txBox="1"/>
          <p:nvPr/>
        </p:nvSpPr>
        <p:spPr>
          <a:xfrm>
            <a:off x="2620408" y="4408570"/>
            <a:ext cx="2129128" cy="46166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Alimentação</a:t>
            </a:r>
            <a:endParaRPr kumimoji="0" lang="pt-BR" sz="180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7988731-5BF5-4FF8-B4AA-A110522E56AD}"/>
              </a:ext>
            </a:extLst>
          </p:cNvPr>
          <p:cNvSpPr txBox="1"/>
          <p:nvPr/>
        </p:nvSpPr>
        <p:spPr>
          <a:xfrm>
            <a:off x="10824882" y="1748864"/>
            <a:ext cx="106183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INSS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D9DBBD9-4F12-49D1-88EC-24FDB3DB49B2}"/>
              </a:ext>
            </a:extLst>
          </p:cNvPr>
          <p:cNvSpPr txBox="1"/>
          <p:nvPr/>
        </p:nvSpPr>
        <p:spPr>
          <a:xfrm>
            <a:off x="10824882" y="2533951"/>
            <a:ext cx="106183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FGTS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4C674CB-B156-4A0D-8E28-5B8F3F9E2184}"/>
              </a:ext>
            </a:extLst>
          </p:cNvPr>
          <p:cNvSpPr txBox="1"/>
          <p:nvPr/>
        </p:nvSpPr>
        <p:spPr>
          <a:xfrm>
            <a:off x="10201944" y="3249257"/>
            <a:ext cx="1731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Licença maternidade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B1CB558-5C9C-477F-8DF7-7070F4F39513}"/>
              </a:ext>
            </a:extLst>
          </p:cNvPr>
          <p:cNvSpPr txBox="1"/>
          <p:nvPr/>
        </p:nvSpPr>
        <p:spPr>
          <a:xfrm>
            <a:off x="9804412" y="4210945"/>
            <a:ext cx="212912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Auxílio-creche e salário educação 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8FAD8BE-E0F8-497C-8364-625DCEE3D6AA}"/>
              </a:ext>
            </a:extLst>
          </p:cNvPr>
          <p:cNvSpPr txBox="1"/>
          <p:nvPr/>
        </p:nvSpPr>
        <p:spPr>
          <a:xfrm>
            <a:off x="9804412" y="5119837"/>
            <a:ext cx="212912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Vale-transporte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3F70296-FDB5-48E9-A712-9B33B260CE92}"/>
              </a:ext>
            </a:extLst>
          </p:cNvPr>
          <p:cNvSpPr txBox="1"/>
          <p:nvPr/>
        </p:nvSpPr>
        <p:spPr>
          <a:xfrm>
            <a:off x="183323" y="1090761"/>
            <a:ext cx="1731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Educação pública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BAAEFBD-8847-4B85-A1E8-3FE502A76A73}"/>
              </a:ext>
            </a:extLst>
          </p:cNvPr>
          <p:cNvSpPr txBox="1"/>
          <p:nvPr/>
        </p:nvSpPr>
        <p:spPr>
          <a:xfrm>
            <a:off x="194762" y="2028321"/>
            <a:ext cx="17315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SUS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521C3CC-E762-404C-BA9D-5C92879AE3D4}"/>
              </a:ext>
            </a:extLst>
          </p:cNvPr>
          <p:cNvSpPr txBox="1"/>
          <p:nvPr/>
        </p:nvSpPr>
        <p:spPr>
          <a:xfrm>
            <a:off x="191977" y="3855204"/>
            <a:ext cx="1731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2D2E2D"/>
                </a:solidFill>
                <a:latin typeface="Arial"/>
              </a:rPr>
              <a:t>Bolsa Família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7AF1E18-131F-4F46-8DFD-12EF44802921}"/>
              </a:ext>
            </a:extLst>
          </p:cNvPr>
          <p:cNvSpPr txBox="1"/>
          <p:nvPr/>
        </p:nvSpPr>
        <p:spPr>
          <a:xfrm>
            <a:off x="191977" y="2680289"/>
            <a:ext cx="1731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Segurança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2D2E2D"/>
                </a:solidFill>
                <a:latin typeface="Arial"/>
              </a:rPr>
              <a:t>pública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A242F99-C0F1-46EB-8CCD-04F24B81EA09}"/>
              </a:ext>
            </a:extLst>
          </p:cNvPr>
          <p:cNvSpPr txBox="1"/>
          <p:nvPr/>
        </p:nvSpPr>
        <p:spPr>
          <a:xfrm>
            <a:off x="10165492" y="805045"/>
            <a:ext cx="1731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Seguro desemprego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73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5192" y="575111"/>
            <a:ext cx="6858234" cy="620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42" y="133878"/>
            <a:ext cx="2807594" cy="1129158"/>
          </a:xfrm>
        </p:spPr>
        <p:txBody>
          <a:bodyPr anchor="ctr">
            <a:normAutofit/>
          </a:bodyPr>
          <a:lstStyle/>
          <a:p>
            <a:pPr algn="ctr"/>
            <a:r>
              <a:rPr lang="pt-BR" sz="4400" b="1" dirty="0">
                <a:solidFill>
                  <a:srgbClr val="002060"/>
                </a:solidFill>
                <a:latin typeface="Arial Black" panose="020B0A04020102020204" pitchFamily="34" charset="0"/>
              </a:rPr>
              <a:t>BRASIL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333990" y="487835"/>
            <a:ext cx="3994483" cy="738664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PEC do Teto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(Em dezembro de 2016)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4125" y="1475572"/>
            <a:ext cx="3386842" cy="1107996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Reforma” da Previdência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2D2E2D"/>
                </a:solidFill>
                <a:latin typeface="Arial"/>
              </a:rPr>
              <a:t>(novembro/2019)</a:t>
            </a:r>
            <a:endParaRPr kumimoji="0" lang="pt-BR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06153" y="4058536"/>
            <a:ext cx="3490997" cy="738664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Trabalhista</a:t>
            </a:r>
            <a:b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(Julho de 2017)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507106" y="4280923"/>
            <a:ext cx="3416648" cy="738664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Lei da Terceirização</a:t>
            </a:r>
            <a:b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(Março/2017)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892069" y="2718837"/>
            <a:ext cx="1740441" cy="10156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tx1"/>
                </a:solidFill>
                <a:latin typeface="+mn-lt"/>
              </a:rPr>
              <a:t>Desmonte do papel do Estado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5DE3F4-8119-415D-8A67-119D84400374}"/>
              </a:ext>
            </a:extLst>
          </p:cNvPr>
          <p:cNvSpPr txBox="1"/>
          <p:nvPr/>
        </p:nvSpPr>
        <p:spPr>
          <a:xfrm>
            <a:off x="8701967" y="1795420"/>
            <a:ext cx="3175368" cy="1107996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do Ensino Médio” e  BNCC</a:t>
            </a:r>
            <a:b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Fev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/2017)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C7D74C6-48B7-4FD5-B7EE-EA2524CAA030}"/>
              </a:ext>
            </a:extLst>
          </p:cNvPr>
          <p:cNvSpPr/>
          <p:nvPr/>
        </p:nvSpPr>
        <p:spPr>
          <a:xfrm>
            <a:off x="5638591" y="2706961"/>
            <a:ext cx="2652386" cy="1015663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2000" b="1" dirty="0"/>
              <a:t>Mercantilização de direitos sociais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3E46399-431D-4988-AC46-A4D2D4B9CE22}"/>
              </a:ext>
            </a:extLst>
          </p:cNvPr>
          <p:cNvSpPr txBox="1"/>
          <p:nvPr/>
        </p:nvSpPr>
        <p:spPr>
          <a:xfrm>
            <a:off x="3897150" y="1877886"/>
            <a:ext cx="4392450" cy="707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tx1"/>
                </a:solidFill>
                <a:latin typeface="+mn-lt"/>
              </a:rPr>
              <a:t>Mudança estrutural na base econômica e tecnológica</a:t>
            </a: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A9E62-4E80-4B84-AF37-DBBC5E807CD5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1842705-C873-452A-81FE-96A41061126A}"/>
              </a:ext>
            </a:extLst>
          </p:cNvPr>
          <p:cNvSpPr txBox="1"/>
          <p:nvPr/>
        </p:nvSpPr>
        <p:spPr>
          <a:xfrm>
            <a:off x="3068868" y="5463441"/>
            <a:ext cx="3386842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do Estado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2D2E2D"/>
                </a:solidFill>
                <a:latin typeface="Arial"/>
              </a:rPr>
              <a:t>Brasileiro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AE7DCD-19FF-4DE2-B63D-AD557E381B76}"/>
              </a:ext>
            </a:extLst>
          </p:cNvPr>
          <p:cNvSpPr txBox="1"/>
          <p:nvPr/>
        </p:nvSpPr>
        <p:spPr>
          <a:xfrm>
            <a:off x="7008546" y="5451457"/>
            <a:ext cx="3386842" cy="830997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Tributária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b="1" dirty="0">
              <a:solidFill>
                <a:srgbClr val="2D2E2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939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D355E-A767-435E-B93E-F2DBE1711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609" y="168812"/>
            <a:ext cx="12065391" cy="618979"/>
          </a:xfrm>
        </p:spPr>
        <p:txBody>
          <a:bodyPr>
            <a:normAutofit fontScale="90000"/>
          </a:bodyPr>
          <a:lstStyle/>
          <a:p>
            <a:pPr marL="0" marR="0" lvl="0" indent="0" algn="ctr" defTabSz="914400" fontAlgn="auto">
              <a:lnSpc>
                <a:spcPct val="100000"/>
              </a:lnSpc>
              <a:spcAft>
                <a:spcPts val="0"/>
              </a:spcAft>
              <a:tabLst/>
              <a:defRPr/>
            </a:pPr>
            <a:r>
              <a:rPr lang="pt-BR" sz="4400" dirty="0">
                <a:solidFill>
                  <a:srgbClr val="002060"/>
                </a:solidFill>
                <a:latin typeface="Arial Black" panose="020B0A04020102020204" pitchFamily="34" charset="0"/>
              </a:rPr>
              <a:t>Reforma do Estado Brasileiro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511449-B5D4-4CD8-A13E-9C6CFD2D01E3}"/>
              </a:ext>
            </a:extLst>
          </p:cNvPr>
          <p:cNvSpPr txBox="1"/>
          <p:nvPr/>
        </p:nvSpPr>
        <p:spPr>
          <a:xfrm>
            <a:off x="6393765" y="1009190"/>
            <a:ext cx="2419355" cy="1200329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Programa de privatizações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9A5D987-74D8-4825-9CF5-619B08E0246D}"/>
              </a:ext>
            </a:extLst>
          </p:cNvPr>
          <p:cNvSpPr txBox="1"/>
          <p:nvPr/>
        </p:nvSpPr>
        <p:spPr>
          <a:xfrm>
            <a:off x="8974898" y="1028279"/>
            <a:ext cx="3090493" cy="1200329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Administrativa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2D2E2D"/>
                </a:solidFill>
                <a:latin typeface="Arial"/>
              </a:rPr>
              <a:t>PEC 32/2020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A4F94C4-0068-4E29-A2A3-AC556C0D455D}"/>
              </a:ext>
            </a:extLst>
          </p:cNvPr>
          <p:cNvSpPr txBox="1"/>
          <p:nvPr/>
        </p:nvSpPr>
        <p:spPr>
          <a:xfrm>
            <a:off x="3207722" y="1023258"/>
            <a:ext cx="3024265" cy="1200329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Pact</a:t>
            </a:r>
            <a:r>
              <a:rPr lang="pt-BR" sz="2400" b="1" dirty="0">
                <a:solidFill>
                  <a:srgbClr val="2D2E2D"/>
                </a:solidFill>
                <a:latin typeface="Arial"/>
              </a:rPr>
              <a:t>o Federativo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PEC</a:t>
            </a:r>
            <a:r>
              <a:rPr lang="pt-BR" sz="2400" b="1" dirty="0">
                <a:solidFill>
                  <a:srgbClr val="2D2E2D"/>
                </a:solidFill>
                <a:latin typeface="Arial"/>
              </a:rPr>
              <a:t> 188/2019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D8FED2B-E056-4DAE-B28E-B4F826B0B73C}"/>
              </a:ext>
            </a:extLst>
          </p:cNvPr>
          <p:cNvSpPr txBox="1"/>
          <p:nvPr/>
        </p:nvSpPr>
        <p:spPr>
          <a:xfrm>
            <a:off x="126609" y="1009191"/>
            <a:ext cx="2888276" cy="1200329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D2E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Extinção dos Fundos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2D2E2D"/>
                </a:solidFill>
                <a:latin typeface="Arial"/>
              </a:rPr>
              <a:t>PEC 187/2019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2D2E2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11CC96B-DADC-4199-ACF6-86BD1235FFF8}"/>
              </a:ext>
            </a:extLst>
          </p:cNvPr>
          <p:cNvSpPr txBox="1"/>
          <p:nvPr/>
        </p:nvSpPr>
        <p:spPr>
          <a:xfrm>
            <a:off x="145946" y="2313352"/>
            <a:ext cx="288827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Liberdade de utilização dos recursos dos Fundos Públicos não-constitucionais para abatimento na Dívida Pública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DB5B2FE-422C-40CD-8D4A-1A5BF8B149E2}"/>
              </a:ext>
            </a:extLst>
          </p:cNvPr>
          <p:cNvSpPr txBox="1"/>
          <p:nvPr/>
        </p:nvSpPr>
        <p:spPr>
          <a:xfrm>
            <a:off x="3207723" y="2313352"/>
            <a:ext cx="3024265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Desvincula recursos dos orçamentos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Extingue municípios;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Afasta a obrigatoriedade de revisão geral anual;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Possibilita redução dos vencimentos dos servidores;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Corte de cargos em confiança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Cria a possibilidade de redução de jornada e vencimentos  proporcionalmente; 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Reforça a necessidade de regulamentação do Bônus de Eficiência em lei, com fixação da base de cálculo</a:t>
            </a:r>
            <a:r>
              <a:rPr lang="pt-BR" sz="1400" dirty="0"/>
              <a:t>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91948D-C6D1-4C94-9A80-2DAE4095DF91}"/>
              </a:ext>
            </a:extLst>
          </p:cNvPr>
          <p:cNvSpPr txBox="1"/>
          <p:nvPr/>
        </p:nvSpPr>
        <p:spPr>
          <a:xfrm>
            <a:off x="6393765" y="2313352"/>
            <a:ext cx="2419355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 de </a:t>
            </a:r>
            <a:r>
              <a:rPr 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PEC´s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leis que facilitam a venda integral, em partes ou a abertura de capital das empresas públicas e estatais  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313F509-4D1A-4B04-83E6-25BCDC8BBE1F}"/>
              </a:ext>
            </a:extLst>
          </p:cNvPr>
          <p:cNvSpPr txBox="1"/>
          <p:nvPr/>
        </p:nvSpPr>
        <p:spPr>
          <a:xfrm>
            <a:off x="8974897" y="2333685"/>
            <a:ext cx="3071157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Princípio da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Subsidiaridade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do Estado Brasileiro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Constitucionalização da transferência dos serviços públicos para a iniciativa privada.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Quebra do RJU;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Fim da Estabilidade;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Criação de novo estatuto para servidores públicos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Regulamentação da avaliação de desempenho;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Reorganização das carreiras federais;</a:t>
            </a:r>
          </a:p>
        </p:txBody>
      </p:sp>
    </p:spTree>
    <p:extLst>
      <p:ext uri="{BB962C8B-B14F-4D97-AF65-F5344CB8AC3E}">
        <p14:creationId xmlns:p14="http://schemas.microsoft.com/office/powerpoint/2010/main" val="187831030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757"/>
            <a:ext cx="7609617" cy="760008"/>
          </a:xfrm>
        </p:spPr>
        <p:txBody>
          <a:bodyPr>
            <a:normAutofit/>
          </a:bodyPr>
          <a:lstStyle/>
          <a:p>
            <a:pPr lvl="0"/>
            <a:r>
              <a:rPr lang="pt-B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PLP 149/2019 – O PLANO MANSUETO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9480" y="714489"/>
            <a:ext cx="1187212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O PLP 149/2019 previa que, para o acesso ao crédito destinado pela União, os estados e os municípios, além da baixa capacidade de pagamento5, deveriam cumprir pelo menos três de oito exigências:</a:t>
            </a:r>
          </a:p>
          <a:p>
            <a:pPr algn="just"/>
            <a:endParaRPr lang="pt-B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</a:rPr>
              <a:t>1 - Autorização para privatização de empresas dos setores financeiro, de energia, de saneamento ou de gás, usando os recursos para quitar passivos;</a:t>
            </a:r>
          </a:p>
          <a:p>
            <a:pPr algn="just"/>
            <a:r>
              <a:rPr lang="pt-BR" sz="1600" dirty="0">
                <a:solidFill>
                  <a:srgbClr val="000000"/>
                </a:solidFill>
              </a:rPr>
              <a:t> </a:t>
            </a:r>
          </a:p>
          <a:p>
            <a:pPr algn="just"/>
            <a:r>
              <a:rPr lang="pt-BR" sz="1600" dirty="0">
                <a:solidFill>
                  <a:srgbClr val="000000"/>
                </a:solidFill>
              </a:rPr>
              <a:t>2 - Redução dos incentivos ou benefícios de natureza tributária em 10% no primeiro exercício subsequente ao da assinatura do plano; e suspensão das concessões de novos incentivos ou benefícios tributários pelo período de duração do Plano de Equilíbrio Fiscal;</a:t>
            </a:r>
          </a:p>
          <a:p>
            <a:pPr marL="400050" indent="-400050" algn="just">
              <a:buFontTx/>
              <a:buAutoNum type="romanUcPeriod"/>
            </a:pPr>
            <a:endParaRPr lang="pt-BR" sz="1600" dirty="0">
              <a:solidFill>
                <a:srgbClr val="000000"/>
              </a:solidFill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</a:rPr>
              <a:t>3 - Revisão do regime jurídico único dos servidores da administração pública direta, autárquica e fundacional para suprimir os benefícios ou as vantagens não previstas no regime jurídico único dos servidores públicos da União; </a:t>
            </a:r>
          </a:p>
          <a:p>
            <a:pPr marL="400050" indent="-400050" algn="just">
              <a:buFontTx/>
              <a:buAutoNum type="romanUcPeriod"/>
            </a:pPr>
            <a:endParaRPr lang="pt-BR" sz="1600" dirty="0">
              <a:solidFill>
                <a:srgbClr val="000000"/>
              </a:solidFill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</a:rPr>
              <a:t>4 - Adoção do teto dos gastos limitados ao IPCA ou à variação anual da receita corrente líquida, o que for menor; </a:t>
            </a: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5 - Eliminação das vinculações de receitas de impostos não previstas na Constituição Federal, bem como das vinculações que excedem aos limites previstos no texto constitucional;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</a:rPr>
              <a:t>6 - Adoção do princípio de unidade de tesouraria para instituir mecanismos de gestão financeira centralizada no Tesouro;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</a:rPr>
              <a:t>7 - Adoção, conforme diretrizes estabelecidas pela Agência Nacional de Petróleo (ANP), de medidas voltadas à prestação de serviço de gás canalizado;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</a:rPr>
              <a:t>8 - Contratação de serviços de saneamento básico de acordo com o modelo de concessões de serviço público; e, quando houver companhia de saneamento, adotar processo de desestatização. </a:t>
            </a:r>
            <a:r>
              <a:rPr lang="pt-BR" sz="1600" dirty="0">
                <a:solidFill>
                  <a:srgbClr val="000000"/>
                </a:solidFill>
              </a:rPr>
              <a:t> </a:t>
            </a:r>
            <a:endParaRPr lang="pt-B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299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9817" y="1172308"/>
            <a:ext cx="115589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</a:rPr>
              <a:t>O projeto aprovado pelo Senado Federal (PLP 39/2020) e posteriormente sancionado na forma da Lei Complementar nº 173/2020 estabelece o Programa Federativo de Enfrentamento ao </a:t>
            </a:r>
            <a:r>
              <a:rPr lang="pt-BR" sz="2400" dirty="0" err="1">
                <a:solidFill>
                  <a:prstClr val="black"/>
                </a:solidFill>
              </a:rPr>
              <a:t>Coronavírus</a:t>
            </a:r>
            <a:r>
              <a:rPr lang="pt-BR" sz="2400" dirty="0">
                <a:solidFill>
                  <a:prstClr val="black"/>
                </a:solidFill>
              </a:rPr>
              <a:t> SARS-CoV-2 (Covid-19) e altera a Lei de Responsabilidade Fiscal.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>
              <a:solidFill>
                <a:prstClr val="black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</a:rPr>
              <a:t>Trata-se de um conjunto de medidas que flexibilizam as regras orçamentárias e renegociam as dívidas com a União, com o propósito de aumentar a capacidade de pagamento dos estados e municípios diante da pandemia.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>
              <a:solidFill>
                <a:prstClr val="black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</a:rPr>
              <a:t>As contrapartidas exigidas para tanto são o congelamento dos vencimentos dos servidores públicos, bem como o de todos os gastos obrigatórios dos governos locais até o fim de 2021, estendendo a Emenda Constitucional 95 (também conhecida como Emenda do Teto) a estados, DF e municípios.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69817" y="130946"/>
            <a:ext cx="10424159" cy="1143000"/>
          </a:xfrm>
        </p:spPr>
        <p:txBody>
          <a:bodyPr>
            <a:normAutofit fontScale="90000"/>
          </a:bodyPr>
          <a:lstStyle/>
          <a:p>
            <a:pPr lvl="0"/>
            <a:r>
              <a:rPr lang="pt-B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Complementar 173/2020 – Recursos para Estados e Municípios e congelamento de salários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2910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161AD5FD-652D-418B-8BD4-4672B9D2595B}"/>
              </a:ext>
            </a:extLst>
          </p:cNvPr>
          <p:cNvSpPr txBox="1">
            <a:spLocks/>
          </p:cNvSpPr>
          <p:nvPr/>
        </p:nvSpPr>
        <p:spPr>
          <a:xfrm>
            <a:off x="1261872" y="667946"/>
            <a:ext cx="10131552" cy="707886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Reforma Administrativa (PEC 32/2020)</a:t>
            </a:r>
          </a:p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Implementação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914956-0887-447B-A707-71981B42A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34" y="1754314"/>
            <a:ext cx="10322732" cy="428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471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0E8A4BD-C24D-44F9-BA85-FBCC3DC01A09}"/>
              </a:ext>
            </a:extLst>
          </p:cNvPr>
          <p:cNvSpPr txBox="1"/>
          <p:nvPr/>
        </p:nvSpPr>
        <p:spPr>
          <a:xfrm>
            <a:off x="457669" y="1903104"/>
            <a:ext cx="115580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Acrescenta os princípios da imparcialidade, transparência, inovação, responsabilidade, unidade, coordenação, boa governança pública e </a:t>
            </a:r>
            <a:r>
              <a:rPr lang="pt-BR" sz="2000" b="1" dirty="0">
                <a:solidFill>
                  <a:srgbClr val="FF0000"/>
                </a:solidFill>
              </a:rPr>
              <a:t>SUBSIDIARIEDADE</a:t>
            </a:r>
          </a:p>
          <a:p>
            <a:endParaRPr lang="pt-BR" sz="2000" dirty="0"/>
          </a:p>
          <a:p>
            <a:r>
              <a:rPr lang="pt-BR" sz="2000" dirty="0"/>
              <a:t>Constitucionalização da </a:t>
            </a:r>
            <a:r>
              <a:rPr lang="pt-BR" sz="2000" b="1" dirty="0">
                <a:solidFill>
                  <a:srgbClr val="FF0000"/>
                </a:solidFill>
              </a:rPr>
              <a:t>TRANSFERÊNCIA PARA INICIATIVA PRIVADA</a:t>
            </a:r>
            <a:r>
              <a:rPr lang="pt-BR" sz="2000" dirty="0">
                <a:solidFill>
                  <a:srgbClr val="FF0000"/>
                </a:solidFill>
              </a:rPr>
              <a:t>  </a:t>
            </a:r>
            <a:r>
              <a:rPr lang="pt-BR" sz="2000" dirty="0"/>
              <a:t>dos serviços públicos.</a:t>
            </a:r>
          </a:p>
          <a:p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b="1" dirty="0">
                <a:solidFill>
                  <a:srgbClr val="FF0000"/>
                </a:solidFill>
              </a:rPr>
              <a:t>QUEBRA DO REGIME JURÍDICO ÚNICO</a:t>
            </a:r>
          </a:p>
          <a:p>
            <a:r>
              <a:rPr lang="pt-BR" sz="2000" dirty="0"/>
              <a:t>I - vínculo de experiência, como etapa de concurso público; </a:t>
            </a:r>
          </a:p>
          <a:p>
            <a:r>
              <a:rPr lang="pt-BR" sz="2000" dirty="0"/>
              <a:t>II - vínculo por prazo determinado; </a:t>
            </a:r>
          </a:p>
          <a:p>
            <a:r>
              <a:rPr lang="pt-BR" sz="2000" dirty="0"/>
              <a:t>III - cargo com vínculo por prazo indeterminado; </a:t>
            </a:r>
          </a:p>
          <a:p>
            <a:r>
              <a:rPr lang="pt-BR" sz="2000" dirty="0"/>
              <a:t>IV - cargo típico de Estado; </a:t>
            </a:r>
          </a:p>
          <a:p>
            <a:r>
              <a:rPr lang="pt-BR" sz="2000" dirty="0"/>
              <a:t>V - cargo de liderança e assessoramento.</a:t>
            </a:r>
          </a:p>
          <a:p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b="1" dirty="0">
                <a:solidFill>
                  <a:srgbClr val="FF0000"/>
                </a:solidFill>
              </a:rPr>
              <a:t>FIM DA ESTABILIDADE </a:t>
            </a:r>
            <a:r>
              <a:rPr lang="pt-BR" sz="2000" dirty="0"/>
              <a:t>dos servidores públicos.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A8FC2B8-CC55-4F35-BE76-27239676EE43}"/>
              </a:ext>
            </a:extLst>
          </p:cNvPr>
          <p:cNvSpPr txBox="1">
            <a:spLocks/>
          </p:cNvSpPr>
          <p:nvPr/>
        </p:nvSpPr>
        <p:spPr>
          <a:xfrm>
            <a:off x="1170901" y="422031"/>
            <a:ext cx="10131552" cy="1221087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Reforma Administrativa (PEC 32/2020)</a:t>
            </a:r>
          </a:p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Alguns elementos</a:t>
            </a:r>
          </a:p>
        </p:txBody>
      </p:sp>
    </p:spTree>
    <p:extLst>
      <p:ext uri="{BB962C8B-B14F-4D97-AF65-F5344CB8AC3E}">
        <p14:creationId xmlns:p14="http://schemas.microsoft.com/office/powerpoint/2010/main" val="90072260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161AD5FD-652D-418B-8BD4-4672B9D2595B}"/>
              </a:ext>
            </a:extLst>
          </p:cNvPr>
          <p:cNvSpPr txBox="1">
            <a:spLocks/>
          </p:cNvSpPr>
          <p:nvPr/>
        </p:nvSpPr>
        <p:spPr>
          <a:xfrm>
            <a:off x="1261872" y="154745"/>
            <a:ext cx="10131552" cy="1221087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Reforma Administrativa (PEC 32/2020)</a:t>
            </a:r>
          </a:p>
          <a:p>
            <a:pPr algn="ctr"/>
            <a:r>
              <a:rPr lang="pt-BR" sz="3600" dirty="0">
                <a:solidFill>
                  <a:srgbClr val="002060"/>
                </a:solidFill>
                <a:latin typeface="Arial Black" panose="020B0A04020102020204" pitchFamily="34" charset="0"/>
              </a:rPr>
              <a:t>Alguns elementos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E8A4BD-C24D-44F9-BA85-FBCC3DC01A09}"/>
              </a:ext>
            </a:extLst>
          </p:cNvPr>
          <p:cNvSpPr txBox="1"/>
          <p:nvPr/>
        </p:nvSpPr>
        <p:spPr>
          <a:xfrm>
            <a:off x="316992" y="1859731"/>
            <a:ext cx="115580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b="1" dirty="0">
                <a:solidFill>
                  <a:srgbClr val="FF0000"/>
                </a:solidFill>
              </a:rPr>
              <a:t>AVALIAÇÃO DE DESEMPENHO </a:t>
            </a:r>
            <a:r>
              <a:rPr lang="pt-BR" sz="2000" dirty="0"/>
              <a:t>como único mecanismos de gestão e evolução funcional;</a:t>
            </a:r>
          </a:p>
          <a:p>
            <a:endParaRPr lang="pt-BR" sz="2000" dirty="0"/>
          </a:p>
          <a:p>
            <a:r>
              <a:rPr lang="pt-BR" sz="2000" b="1" dirty="0">
                <a:solidFill>
                  <a:srgbClr val="FF0000"/>
                </a:solidFill>
              </a:rPr>
              <a:t>REDEFINIÇÃO DAS FORMAS DE REMUNERAÇÃO </a:t>
            </a:r>
            <a:r>
              <a:rPr lang="pt-BR" sz="2000" dirty="0"/>
              <a:t>das carreiras públicas</a:t>
            </a:r>
          </a:p>
          <a:p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b="1" dirty="0">
                <a:solidFill>
                  <a:srgbClr val="FF0000"/>
                </a:solidFill>
              </a:rPr>
              <a:t>AMPLIA ATUAÇÃO DO EXECUTIVO</a:t>
            </a:r>
          </a:p>
          <a:p>
            <a:r>
              <a:rPr lang="pt-BR" sz="2000" dirty="0"/>
              <a:t>Executivo poderá mexer no desenho da administração pública, extinguindo órgãos e entidades (ministérios, autarquias e fundações) sem passar pelo legislativo. </a:t>
            </a:r>
          </a:p>
          <a:p>
            <a:r>
              <a:rPr lang="pt-BR" sz="2000" dirty="0"/>
              <a:t>A criação de órgãos ou entidades ou a transformação que implique aumento de despesa continuará dependendo de aprovação pelo Legislativo</a:t>
            </a:r>
          </a:p>
          <a:p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36365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925934" y="259831"/>
            <a:ext cx="8340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-15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Vedações de Direitos e Garantias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608" y="6426480"/>
            <a:ext cx="1736795" cy="3561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49B97EA-E4C8-429E-AD90-414CA9F5376D}"/>
              </a:ext>
            </a:extLst>
          </p:cNvPr>
          <p:cNvSpPr txBox="1"/>
          <p:nvPr/>
        </p:nvSpPr>
        <p:spPr>
          <a:xfrm>
            <a:off x="729175" y="1042307"/>
            <a:ext cx="11112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 PEC 32/20 veda a concessão de direitos e garantias para os servidores públicos:</a:t>
            </a:r>
          </a:p>
        </p:txBody>
      </p:sp>
      <p:graphicFrame>
        <p:nvGraphicFramePr>
          <p:cNvPr id="10" name="Espaço Reservado para Conteúdo 1">
            <a:extLst>
              <a:ext uri="{FF2B5EF4-FFF2-40B4-BE49-F238E27FC236}">
                <a16:creationId xmlns:a16="http://schemas.microsoft.com/office/drawing/2014/main" id="{F81400F4-3D5F-480A-9738-24D5A11C5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274508"/>
              </p:ext>
            </p:extLst>
          </p:nvPr>
        </p:nvGraphicFramePr>
        <p:xfrm>
          <a:off x="422031" y="1862396"/>
          <a:ext cx="11419449" cy="436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50913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969477" y="227610"/>
            <a:ext cx="10076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spc="-15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EMPREGO NAS ADMINISTRAÇÕES PÚBLICAS EM RELAÇÃO AO TOTAL DOS EMPREGOS, 2017 (EM %)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0" y="6376240"/>
            <a:ext cx="12192001" cy="481760"/>
          </a:xfrm>
          <a:prstGeom prst="rect">
            <a:avLst/>
          </a:prstGeom>
          <a:solidFill>
            <a:srgbClr val="9A0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76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608" y="6426480"/>
            <a:ext cx="1736795" cy="356156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FF484D-7DA4-497C-9C54-C824884EA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96" y="1231957"/>
            <a:ext cx="11649694" cy="4626459"/>
          </a:xfrm>
        </p:spPr>
        <p:txBody>
          <a:bodyPr>
            <a:norm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número de servidores brasileiros está abaixo da média dos países desenvolvidos (OCDE, 2019)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425B809-6257-41A2-9520-DBB49879CB8A}"/>
              </a:ext>
            </a:extLst>
          </p:cNvPr>
          <p:cNvGraphicFramePr>
            <a:graphicFrameLocks/>
          </p:cNvGraphicFramePr>
          <p:nvPr/>
        </p:nvGraphicFramePr>
        <p:xfrm>
          <a:off x="1457739" y="2213114"/>
          <a:ext cx="8851869" cy="405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ixaDeTexto 6">
            <a:extLst>
              <a:ext uri="{FF2B5EF4-FFF2-40B4-BE49-F238E27FC236}">
                <a16:creationId xmlns:a16="http://schemas.microsoft.com/office/drawing/2014/main" id="{DB38235A-4BFE-48C5-BFF6-A57DD458D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96" y="6367137"/>
            <a:ext cx="100184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pt-BR" sz="1400" dirty="0">
                <a:solidFill>
                  <a:schemeClr val="bg1"/>
                </a:solidFill>
              </a:rPr>
              <a:t>Fonte: OCDE. </a:t>
            </a:r>
            <a:r>
              <a:rPr lang="pt-BR" altLang="pt-BR" sz="1400" dirty="0">
                <a:solidFill>
                  <a:schemeClr val="bg1"/>
                </a:solidFill>
              </a:rPr>
              <a:t>Panorama das Administrações Públicas 2019.  </a:t>
            </a:r>
            <a:r>
              <a:rPr lang="en-US" altLang="pt-BR" sz="1400" dirty="0" err="1">
                <a:solidFill>
                  <a:schemeClr val="bg1"/>
                </a:solidFill>
              </a:rPr>
              <a:t>Observação</a:t>
            </a:r>
            <a:r>
              <a:rPr lang="en-US" altLang="pt-BR" sz="1400" dirty="0">
                <a:solidFill>
                  <a:schemeClr val="bg1"/>
                </a:solidFill>
              </a:rPr>
              <a:t>: Dados para o </a:t>
            </a:r>
            <a:r>
              <a:rPr lang="en-US" altLang="pt-BR" sz="1400" dirty="0" err="1">
                <a:solidFill>
                  <a:schemeClr val="bg1"/>
                </a:solidFill>
              </a:rPr>
              <a:t>Brasil</a:t>
            </a:r>
            <a:r>
              <a:rPr lang="en-US" altLang="pt-BR" sz="1400" dirty="0">
                <a:solidFill>
                  <a:schemeClr val="bg1"/>
                </a:solidFill>
              </a:rPr>
              <a:t> </a:t>
            </a:r>
            <a:r>
              <a:rPr lang="en-US" altLang="pt-BR" sz="1400" dirty="0" err="1">
                <a:solidFill>
                  <a:schemeClr val="bg1"/>
                </a:solidFill>
              </a:rPr>
              <a:t>vêm</a:t>
            </a:r>
            <a:r>
              <a:rPr lang="en-US" altLang="pt-BR" sz="1400" dirty="0">
                <a:solidFill>
                  <a:schemeClr val="bg1"/>
                </a:solidFill>
              </a:rPr>
              <a:t> de </a:t>
            </a:r>
            <a:r>
              <a:rPr lang="en-US" altLang="pt-BR" sz="1400" dirty="0" err="1">
                <a:solidFill>
                  <a:schemeClr val="bg1"/>
                </a:solidFill>
              </a:rPr>
              <a:t>aproximação</a:t>
            </a:r>
            <a:r>
              <a:rPr lang="en-US" altLang="pt-BR" sz="1400" dirty="0">
                <a:solidFill>
                  <a:schemeClr val="bg1"/>
                </a:solidFill>
              </a:rPr>
              <a:t> </a:t>
            </a:r>
            <a:r>
              <a:rPr lang="en-US" altLang="pt-BR" sz="1400" dirty="0" err="1">
                <a:solidFill>
                  <a:schemeClr val="bg1"/>
                </a:solidFill>
              </a:rPr>
              <a:t>extraída</a:t>
            </a:r>
            <a:r>
              <a:rPr lang="en-US" altLang="pt-BR" sz="1400" dirty="0">
                <a:solidFill>
                  <a:schemeClr val="bg1"/>
                </a:solidFill>
              </a:rPr>
              <a:t> dos dados da </a:t>
            </a:r>
            <a:r>
              <a:rPr lang="en-US" altLang="pt-BR" sz="1400" dirty="0" err="1">
                <a:solidFill>
                  <a:schemeClr val="bg1"/>
                </a:solidFill>
              </a:rPr>
              <a:t>Pesquisa</a:t>
            </a:r>
            <a:r>
              <a:rPr lang="en-US" altLang="pt-BR" sz="1400" dirty="0">
                <a:solidFill>
                  <a:schemeClr val="bg1"/>
                </a:solidFill>
              </a:rPr>
              <a:t> Nacional por </a:t>
            </a:r>
            <a:r>
              <a:rPr lang="en-US" altLang="pt-BR" sz="1400" dirty="0" err="1">
                <a:solidFill>
                  <a:schemeClr val="bg1"/>
                </a:solidFill>
              </a:rPr>
              <a:t>Amostra</a:t>
            </a:r>
            <a:r>
              <a:rPr lang="en-US" altLang="pt-BR" sz="1400" dirty="0">
                <a:solidFill>
                  <a:schemeClr val="bg1"/>
                </a:solidFill>
              </a:rPr>
              <a:t> de </a:t>
            </a:r>
            <a:r>
              <a:rPr lang="en-US" altLang="pt-BR" sz="1400" dirty="0" err="1">
                <a:solidFill>
                  <a:schemeClr val="bg1"/>
                </a:solidFill>
              </a:rPr>
              <a:t>Domicílios</a:t>
            </a:r>
            <a:r>
              <a:rPr lang="en-US" altLang="pt-BR" sz="1400" dirty="0">
                <a:solidFill>
                  <a:schemeClr val="bg1"/>
                </a:solidFill>
              </a:rPr>
              <a:t> </a:t>
            </a:r>
            <a:r>
              <a:rPr lang="en-US" altLang="pt-BR" sz="1400" dirty="0" err="1">
                <a:solidFill>
                  <a:schemeClr val="bg1"/>
                </a:solidFill>
              </a:rPr>
              <a:t>Contínua</a:t>
            </a:r>
            <a:r>
              <a:rPr lang="en-US" altLang="pt-BR" sz="1400" dirty="0">
                <a:solidFill>
                  <a:schemeClr val="bg1"/>
                </a:solidFill>
              </a:rPr>
              <a:t>, </a:t>
            </a:r>
            <a:r>
              <a:rPr lang="en-US" altLang="pt-BR" sz="1400" dirty="0" err="1">
                <a:solidFill>
                  <a:schemeClr val="bg1"/>
                </a:solidFill>
              </a:rPr>
              <a:t>feita</a:t>
            </a:r>
            <a:r>
              <a:rPr lang="en-US" altLang="pt-BR" sz="1400" dirty="0">
                <a:solidFill>
                  <a:schemeClr val="bg1"/>
                </a:solidFill>
              </a:rPr>
              <a:t> </a:t>
            </a:r>
            <a:r>
              <a:rPr lang="en-US" altLang="pt-BR" sz="1400" dirty="0" err="1">
                <a:solidFill>
                  <a:schemeClr val="bg1"/>
                </a:solidFill>
              </a:rPr>
              <a:t>pelo</a:t>
            </a:r>
            <a:r>
              <a:rPr lang="en-US" altLang="pt-BR" sz="1400" dirty="0">
                <a:solidFill>
                  <a:schemeClr val="bg1"/>
                </a:solidFill>
              </a:rPr>
              <a:t> IBGE. </a:t>
            </a:r>
            <a:r>
              <a:rPr lang="en-US" altLang="pt-BR" sz="1400" dirty="0" err="1">
                <a:solidFill>
                  <a:schemeClr val="bg1"/>
                </a:solidFill>
              </a:rPr>
              <a:t>Elaboração</a:t>
            </a:r>
            <a:r>
              <a:rPr lang="en-US" altLang="pt-BR" sz="1400" dirty="0">
                <a:solidFill>
                  <a:schemeClr val="bg1"/>
                </a:solidFill>
              </a:rPr>
              <a:t>: DIEESE.				.				</a:t>
            </a:r>
          </a:p>
        </p:txBody>
      </p:sp>
    </p:spTree>
    <p:extLst>
      <p:ext uri="{BB962C8B-B14F-4D97-AF65-F5344CB8AC3E}">
        <p14:creationId xmlns:p14="http://schemas.microsoft.com/office/powerpoint/2010/main" val="46987585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905682" y="256593"/>
            <a:ext cx="9941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spc="-15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Número e distribuição dos empregos segundo natureza jurídica - Brasil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2"/>
            <a:ext cx="1798653" cy="12930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8C1B220-0855-4BB0-9AA3-FC96617F7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6381750"/>
            <a:ext cx="888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Fonte: RAIS 2018/Ministério da Economia. Elaboração: Dieese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70FAD9E-7359-4822-A195-004807732D4F}"/>
              </a:ext>
            </a:extLst>
          </p:cNvPr>
          <p:cNvGraphicFramePr/>
          <p:nvPr/>
        </p:nvGraphicFramePr>
        <p:xfrm>
          <a:off x="203654" y="1503566"/>
          <a:ext cx="11842749" cy="4620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Elipse 3">
            <a:extLst>
              <a:ext uri="{FF2B5EF4-FFF2-40B4-BE49-F238E27FC236}">
                <a16:creationId xmlns:a16="http://schemas.microsoft.com/office/drawing/2014/main" id="{381833BE-F5E5-4909-BE17-D2E5530960AC}"/>
              </a:ext>
            </a:extLst>
          </p:cNvPr>
          <p:cNvSpPr/>
          <p:nvPr/>
        </p:nvSpPr>
        <p:spPr>
          <a:xfrm>
            <a:off x="427115" y="4361194"/>
            <a:ext cx="1980915" cy="1645743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10,5 milhões de servidores</a:t>
            </a:r>
          </a:p>
        </p:txBody>
      </p:sp>
    </p:spTree>
    <p:extLst>
      <p:ext uri="{BB962C8B-B14F-4D97-AF65-F5344CB8AC3E}">
        <p14:creationId xmlns:p14="http://schemas.microsoft.com/office/powerpoint/2010/main" val="8903794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6376240"/>
            <a:ext cx="12192001" cy="481760"/>
          </a:xfrm>
          <a:prstGeom prst="rect">
            <a:avLst/>
          </a:prstGeom>
          <a:solidFill>
            <a:srgbClr val="9A0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76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608" y="6426480"/>
            <a:ext cx="1736795" cy="35615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8C1B220-0855-4BB0-9AA3-FC96617F7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6381750"/>
            <a:ext cx="888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Fonte: RAIS/Ministério da Economia. 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1752342E-30E0-43C8-974E-70D9530130D6}"/>
              </a:ext>
            </a:extLst>
          </p:cNvPr>
          <p:cNvGraphicFramePr>
            <a:graphicFrameLocks/>
          </p:cNvGraphicFramePr>
          <p:nvPr/>
        </p:nvGraphicFramePr>
        <p:xfrm>
          <a:off x="6183901" y="1774450"/>
          <a:ext cx="5660789" cy="436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526A280C-7D5A-4F60-BCE9-979DE0B1C4FF}"/>
              </a:ext>
            </a:extLst>
          </p:cNvPr>
          <p:cNvGraphicFramePr>
            <a:graphicFrameLocks/>
          </p:cNvGraphicFramePr>
          <p:nvPr/>
        </p:nvGraphicFramePr>
        <p:xfrm>
          <a:off x="864288" y="1933926"/>
          <a:ext cx="5224186" cy="411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36757AB9-04DC-4DAC-B694-53A3C10708CC}"/>
              </a:ext>
            </a:extLst>
          </p:cNvPr>
          <p:cNvSpPr txBox="1"/>
          <p:nvPr/>
        </p:nvSpPr>
        <p:spPr>
          <a:xfrm>
            <a:off x="194966" y="1470039"/>
            <a:ext cx="1868733" cy="1991499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39,8% DOS VÍNCULOS EM TODAS AS ESFERAS SÃO PROFISSIONAIS DA EDUCAÇÃO E DA SAÚDE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ADEFA1F-61E0-40ED-A79D-A66F2CF8281D}"/>
              </a:ext>
            </a:extLst>
          </p:cNvPr>
          <p:cNvSpPr txBox="1"/>
          <p:nvPr/>
        </p:nvSpPr>
        <p:spPr>
          <a:xfrm>
            <a:off x="1227973" y="151498"/>
            <a:ext cx="9139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spc="-15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DISTRIBUIÇÃO DOS VÍNCULOS DOS SERVIDORES POR FAIXAS DE REMUNERAÇÃO E POR GRUPOS DE OCUPAÇÃO, BRASIL 2018.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CF5D5BA-4C36-4656-A7B0-D471D1248A0C}"/>
              </a:ext>
            </a:extLst>
          </p:cNvPr>
          <p:cNvSpPr txBox="1"/>
          <p:nvPr/>
        </p:nvSpPr>
        <p:spPr>
          <a:xfrm>
            <a:off x="9734844" y="1293010"/>
            <a:ext cx="2198972" cy="2261533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53,1% DOS VÍNCULOS EM TODAS AS ESFERAS SÃO REMUNERADOS EM ATÉ 4 SALÁRIOS MÍNIMOS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C83D3D-CA39-4FFE-B5BA-791B9F9537AA}"/>
              </a:ext>
            </a:extLst>
          </p:cNvPr>
          <p:cNvSpPr txBox="1"/>
          <p:nvPr/>
        </p:nvSpPr>
        <p:spPr>
          <a:xfrm>
            <a:off x="3440537" y="1508540"/>
            <a:ext cx="5391301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Salário mínimo necessário: R$ 4.536,12</a:t>
            </a:r>
          </a:p>
        </p:txBody>
      </p:sp>
    </p:spTree>
    <p:extLst>
      <p:ext uri="{BB962C8B-B14F-4D97-AF65-F5344CB8AC3E}">
        <p14:creationId xmlns:p14="http://schemas.microsoft.com/office/powerpoint/2010/main" val="115217298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136851"/>
              </p:ext>
            </p:extLst>
          </p:nvPr>
        </p:nvGraphicFramePr>
        <p:xfrm>
          <a:off x="203201" y="165100"/>
          <a:ext cx="11709400" cy="629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ector de seta reta 3"/>
          <p:cNvCxnSpPr/>
          <p:nvPr/>
        </p:nvCxnSpPr>
        <p:spPr>
          <a:xfrm rot="5400000" flipH="1" flipV="1">
            <a:off x="6245944" y="5390534"/>
            <a:ext cx="486696" cy="412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rot="5400000" flipH="1" flipV="1">
            <a:off x="9937958" y="5542936"/>
            <a:ext cx="486696" cy="412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rot="5400000" flipH="1" flipV="1">
            <a:off x="5675674" y="5100482"/>
            <a:ext cx="486696" cy="412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rot="5400000" flipH="1" flipV="1">
            <a:off x="10444320" y="5341375"/>
            <a:ext cx="486696" cy="412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rot="5400000" flipH="1" flipV="1">
            <a:off x="8320553" y="5149646"/>
            <a:ext cx="486696" cy="412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43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33CA78E8-E158-459E-ACFD-D2CE9422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" y="1371488"/>
            <a:ext cx="11631168" cy="508417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795FBC1-744C-46AB-8307-D4EC4B5F555C}"/>
              </a:ext>
            </a:extLst>
          </p:cNvPr>
          <p:cNvSpPr txBox="1"/>
          <p:nvPr/>
        </p:nvSpPr>
        <p:spPr>
          <a:xfrm>
            <a:off x="749808" y="402336"/>
            <a:ext cx="9820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2060"/>
                </a:solidFill>
              </a:rPr>
              <a:t>Grupos de Atividades no Setor Público Federal</a:t>
            </a:r>
          </a:p>
        </p:txBody>
      </p:sp>
    </p:spTree>
    <p:extLst>
      <p:ext uri="{BB962C8B-B14F-4D97-AF65-F5344CB8AC3E}">
        <p14:creationId xmlns:p14="http://schemas.microsoft.com/office/powerpoint/2010/main" val="968576965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7F9CFE7-EBE5-4403-BBAA-E41513D0B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" y="1505995"/>
            <a:ext cx="11245396" cy="4382741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253D893-7ABB-426B-AF65-C3A87A84C322}"/>
              </a:ext>
            </a:extLst>
          </p:cNvPr>
          <p:cNvSpPr txBox="1"/>
          <p:nvPr/>
        </p:nvSpPr>
        <p:spPr>
          <a:xfrm>
            <a:off x="892964" y="410976"/>
            <a:ext cx="10666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pt-BR" sz="2400" b="1" dirty="0">
                <a:solidFill>
                  <a:srgbClr val="002060"/>
                </a:solidFill>
              </a:rPr>
              <a:t>Servidores públicos e trabalhadores em estatais por tempo de serviço e idade - 2018</a:t>
            </a:r>
            <a:endParaRPr lang="pt-BR" sz="2400" dirty="0">
              <a:solidFill>
                <a:srgbClr val="00206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B50489D-9023-43F7-997C-76FE7C234EA7}"/>
              </a:ext>
            </a:extLst>
          </p:cNvPr>
          <p:cNvSpPr txBox="1"/>
          <p:nvPr/>
        </p:nvSpPr>
        <p:spPr>
          <a:xfrm>
            <a:off x="603504" y="6064932"/>
            <a:ext cx="9100433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/>
              <a:t>Fonte: RAIS, 2018. Elaboração: Subseção DIEESE/CUT nacional, 2019.</a:t>
            </a:r>
          </a:p>
        </p:txBody>
      </p:sp>
    </p:spTree>
    <p:extLst>
      <p:ext uri="{BB962C8B-B14F-4D97-AF65-F5344CB8AC3E}">
        <p14:creationId xmlns:p14="http://schemas.microsoft.com/office/powerpoint/2010/main" val="417040325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99119" y="170266"/>
            <a:ext cx="37357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SINDICALISMO PÓS-INDUSTRIAL</a:t>
            </a:r>
            <a:endParaRPr lang="pt-BR" sz="2400" dirty="0"/>
          </a:p>
        </p:txBody>
      </p:sp>
      <p:grpSp>
        <p:nvGrpSpPr>
          <p:cNvPr id="2" name="Grupo 11"/>
          <p:cNvGrpSpPr/>
          <p:nvPr/>
        </p:nvGrpSpPr>
        <p:grpSpPr>
          <a:xfrm>
            <a:off x="4291249" y="283335"/>
            <a:ext cx="7212169" cy="6297769"/>
            <a:chOff x="2369708" y="283335"/>
            <a:chExt cx="7212169" cy="6297769"/>
          </a:xfrm>
        </p:grpSpPr>
        <p:sp>
          <p:nvSpPr>
            <p:cNvPr id="4" name="Elipse 3"/>
            <p:cNvSpPr/>
            <p:nvPr/>
          </p:nvSpPr>
          <p:spPr>
            <a:xfrm>
              <a:off x="2369708" y="283335"/>
              <a:ext cx="7212169" cy="629776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Elipse 4"/>
            <p:cNvSpPr/>
            <p:nvPr/>
          </p:nvSpPr>
          <p:spPr>
            <a:xfrm>
              <a:off x="3438660" y="1365161"/>
              <a:ext cx="5035638" cy="4069723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Elipse 5"/>
            <p:cNvSpPr/>
            <p:nvPr/>
          </p:nvSpPr>
          <p:spPr>
            <a:xfrm>
              <a:off x="4662151" y="2421227"/>
              <a:ext cx="2562896" cy="1918949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977683" y="2502655"/>
              <a:ext cx="1906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CATEGORIA</a:t>
              </a: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6512438" y="3712957"/>
              <a:ext cx="19060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TERCEIROS</a:t>
              </a:r>
            </a:p>
            <a:p>
              <a:pPr algn="ctr"/>
              <a:r>
                <a:rPr lang="pt-BR" b="1" dirty="0"/>
                <a:t>AUTÔNOMOS</a:t>
              </a:r>
            </a:p>
            <a:p>
              <a:pPr algn="ctr"/>
              <a:r>
                <a:rPr lang="pt-BR" b="1" dirty="0"/>
                <a:t>PJ´S</a:t>
              </a:r>
            </a:p>
            <a:p>
              <a:pPr algn="ctr"/>
              <a:r>
                <a:rPr lang="pt-BR" b="1" dirty="0"/>
                <a:t>OS e OSIP</a:t>
              </a: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6413679" y="1023814"/>
              <a:ext cx="1957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INFORMAIS</a:t>
              </a: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4977683" y="2864434"/>
              <a:ext cx="21314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pt-BR" sz="1400" b="1" dirty="0"/>
                <a:t>Estatutários</a:t>
              </a:r>
            </a:p>
            <a:p>
              <a:pPr marL="285750" indent="-285750">
                <a:buFontTx/>
                <a:buChar char="-"/>
              </a:pPr>
              <a:r>
                <a:rPr lang="pt-BR" sz="1400" b="1" dirty="0"/>
                <a:t>CLT (todas as formas de contratação)</a:t>
              </a:r>
            </a:p>
          </p:txBody>
        </p:sp>
      </p:grpSp>
      <p:sp>
        <p:nvSpPr>
          <p:cNvPr id="13" name="AutoShape 2" descr="Resultado de imagem para sindica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AutoShape 4" descr="Resultado de imagem para sindicatos"/>
          <p:cNvSpPr>
            <a:spLocks noChangeAspect="1" noChangeArrowheads="1"/>
          </p:cNvSpPr>
          <p:nvPr/>
        </p:nvSpPr>
        <p:spPr bwMode="auto">
          <a:xfrm>
            <a:off x="307976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0" name="Picture 6" descr="https://www.eldiariodecoahuila.com.mx/u/fotografias/fotosnoticias/2017/5/1/5372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74" y="997576"/>
            <a:ext cx="28575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220890" y="4202331"/>
            <a:ext cx="55398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Heterogeneidade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Individualismo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Resignação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Horizontalidade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Global/Local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>
                <a:latin typeface="Arial Black" pitchFamily="34" charset="0"/>
              </a:rPr>
              <a:t> Novo lugar social do trabalho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03263159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62400E6-7B6E-4F56-B6FC-BD468119B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8" y="1871625"/>
            <a:ext cx="11698043" cy="194431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8B92103-9DC8-4FE7-8F88-EA151AE0A3F8}"/>
              </a:ext>
            </a:extLst>
          </p:cNvPr>
          <p:cNvSpPr txBox="1"/>
          <p:nvPr/>
        </p:nvSpPr>
        <p:spPr>
          <a:xfrm>
            <a:off x="1075844" y="465840"/>
            <a:ext cx="106664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pt-BR" sz="3200" b="1" dirty="0">
                <a:solidFill>
                  <a:srgbClr val="002060"/>
                </a:solidFill>
              </a:rPr>
              <a:t>Taxa de filiação - Servidores públicos (2012/2019)</a:t>
            </a:r>
            <a:endParaRPr lang="pt-BR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6555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04C1FEA-6F60-4311-B91E-A694126C7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73" y="75203"/>
            <a:ext cx="10228521" cy="67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746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blob:https://web.whatsapp.com/b2d43af8-7b97-4509-b226-61c326330375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2" name="AutoShape 4" descr="blob:https://web.whatsapp.com/b2d43af8-7b97-4509-b226-61c326330375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 descr="WhatsApp Image 2020-04-14 at 17.32.19 (1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4637" y="3508146"/>
            <a:ext cx="3189515" cy="3189515"/>
          </a:xfrm>
          <a:prstGeom prst="rect">
            <a:avLst/>
          </a:prstGeom>
        </p:spPr>
      </p:pic>
      <p:pic>
        <p:nvPicPr>
          <p:cNvPr id="7" name="Imagem 6" descr="Reforma trabalhis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996" y="3459481"/>
            <a:ext cx="3189515" cy="3189515"/>
          </a:xfrm>
          <a:prstGeom prst="rect">
            <a:avLst/>
          </a:prstGeom>
        </p:spPr>
      </p:pic>
      <p:pic>
        <p:nvPicPr>
          <p:cNvPr id="8" name="Imagem 7" descr="Sa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7391" y="248195"/>
            <a:ext cx="3148148" cy="3148148"/>
          </a:xfrm>
          <a:prstGeom prst="rect">
            <a:avLst/>
          </a:prstGeom>
        </p:spPr>
      </p:pic>
      <p:sp>
        <p:nvSpPr>
          <p:cNvPr id="3074" name="AutoShape 2" descr="blob:https://web.whatsapp.com/d36dbe7e-c183-495e-834d-fa8d9dbc0b99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518DD12-6C05-4CC9-8EB4-891D264C9CE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4729" y="160339"/>
            <a:ext cx="3522523" cy="318951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937" y="744584"/>
            <a:ext cx="11748841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https://www.dieese.org.br/imagens/logoaprovadov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0562" y="3016431"/>
            <a:ext cx="3301092" cy="29663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ilho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  <a:fontScheme name="Escritório Clássico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rilho">
    <a:fillStyleLst>
      <a:solidFill>
        <a:schemeClr val="phClr"/>
      </a:solidFill>
      <a:gradFill rotWithShape="1">
        <a:gsLst>
          <a:gs pos="0">
            <a:schemeClr val="phClr">
              <a:tint val="50000"/>
              <a:shade val="86000"/>
              <a:satMod val="140000"/>
            </a:schemeClr>
          </a:gs>
          <a:gs pos="45000">
            <a:schemeClr val="phClr">
              <a:tint val="48000"/>
              <a:satMod val="150000"/>
            </a:schemeClr>
          </a:gs>
          <a:gs pos="100000">
            <a:schemeClr val="phClr">
              <a:tint val="28000"/>
              <a:satMod val="16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70000"/>
              <a:satMod val="150000"/>
            </a:schemeClr>
          </a:gs>
          <a:gs pos="34000">
            <a:schemeClr val="phClr">
              <a:shade val="70000"/>
              <a:satMod val="140000"/>
            </a:schemeClr>
          </a:gs>
          <a:gs pos="70000">
            <a:schemeClr val="phClr">
              <a:tint val="100000"/>
              <a:shade val="90000"/>
              <a:satMod val="140000"/>
            </a:schemeClr>
          </a:gs>
          <a:gs pos="100000">
            <a:schemeClr val="phClr">
              <a:tint val="100000"/>
              <a:shade val="100000"/>
              <a:sat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6425" cap="flat" cmpd="sng" algn="ctr">
        <a:solidFill>
          <a:schemeClr val="phClr"/>
        </a:solidFill>
        <a:prstDash val="solid"/>
      </a:ln>
      <a:ln w="444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phClr">
              <a:shade val="3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5000"/>
              <a:satMod val="180000"/>
            </a:schemeClr>
          </a:gs>
          <a:gs pos="40000">
            <a:schemeClr val="phClr">
              <a:tint val="95000"/>
              <a:shade val="85000"/>
              <a:satMod val="150000"/>
            </a:schemeClr>
          </a:gs>
          <a:gs pos="100000">
            <a:schemeClr val="phClr">
              <a:shade val="45000"/>
              <a:satMod val="200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shade val="55000"/>
            </a:schemeClr>
            <a:schemeClr val="phClr">
              <a:tint val="97000"/>
              <a:satMod val="95000"/>
            </a:schemeClr>
          </a:duotone>
        </a:blip>
        <a:tile tx="0" ty="0" sx="70000" sy="70000" flip="none" algn="tl"/>
      </a:blip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1443</Words>
  <Application>Microsoft Office PowerPoint</Application>
  <PresentationFormat>Widescreen</PresentationFormat>
  <Paragraphs>191</Paragraphs>
  <Slides>22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Arial</vt:lpstr>
      <vt:lpstr>Arial Black</vt:lpstr>
      <vt:lpstr>Arial Narrow</vt:lpstr>
      <vt:lpstr>Calibri</vt:lpstr>
      <vt:lpstr>Times New Roman</vt:lpstr>
      <vt:lpstr>Verdana</vt:lpstr>
      <vt:lpstr>Wingdings 2</vt:lpstr>
      <vt:lpstr>Aspecto</vt:lpstr>
      <vt:lpstr>Tema do Office</vt:lpstr>
      <vt:lpstr>A  DISPUTA PELOS DIREITOS PÓS PANDEMIA</vt:lpstr>
      <vt:lpstr>Conjuntura MUNDO</vt:lpstr>
      <vt:lpstr>BRASIL  DIREITOS SOCIAIS </vt:lpstr>
      <vt:lpstr>BRASIL</vt:lpstr>
      <vt:lpstr>Reforma do Estado Brasileiro</vt:lpstr>
      <vt:lpstr>PLP 149/2019 – O PLANO MANSUETO</vt:lpstr>
      <vt:lpstr>Lei Complementar 173/2020 – Recursos para Estados e Municípios e congelamento de salários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2017-07-21T18:33:21Z</dcterms:created>
  <dcterms:modified xsi:type="dcterms:W3CDTF">2020-09-22T18:36:14Z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